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7" r:id="rId4"/>
    <p:sldId id="264" r:id="rId5"/>
    <p:sldId id="263" r:id="rId6"/>
    <p:sldId id="262" r:id="rId7"/>
    <p:sldId id="289" r:id="rId8"/>
    <p:sldId id="261" r:id="rId9"/>
    <p:sldId id="300" r:id="rId10"/>
    <p:sldId id="259" r:id="rId11"/>
    <p:sldId id="258" r:id="rId12"/>
    <p:sldId id="265" r:id="rId13"/>
    <p:sldId id="266" r:id="rId14"/>
    <p:sldId id="29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5" r:id="rId30"/>
    <p:sldId id="283" r:id="rId31"/>
    <p:sldId id="296" r:id="rId32"/>
    <p:sldId id="295" r:id="rId33"/>
    <p:sldId id="294" r:id="rId34"/>
    <p:sldId id="293" r:id="rId35"/>
    <p:sldId id="284" r:id="rId36"/>
    <p:sldId id="286" r:id="rId37"/>
    <p:sldId id="292" r:id="rId38"/>
    <p:sldId id="298" r:id="rId39"/>
    <p:sldId id="297" r:id="rId40"/>
    <p:sldId id="287" r:id="rId41"/>
    <p:sldId id="299" r:id="rId42"/>
    <p:sldId id="302" r:id="rId43"/>
    <p:sldId id="301" r:id="rId44"/>
    <p:sldId id="303" r:id="rId45"/>
    <p:sldId id="304" r:id="rId46"/>
    <p:sldId id="306" r:id="rId47"/>
    <p:sldId id="305" r:id="rId4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200DEB6-1DE4-4BB0-A3B1-05C652F5B91D}" type="datetimeFigureOut">
              <a:rPr lang="es-CL" smtClean="0"/>
              <a:t>15-10-2014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80D602-2FDF-482A-96FE-D424408E45B2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odelco.com/images/comercializacion/catalogos/catodos/proceso/oxides1.gif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HIDROMETALURGIA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/>
              <a:t>Por hidrometalurgia se entiende los procesos de lixiviación selectiva ( disolución )</a:t>
            </a:r>
          </a:p>
          <a:p>
            <a:r>
              <a:rPr lang="es-CL" dirty="0"/>
              <a:t>de los componentes valiosos de las menas y su posterior recuperación de la</a:t>
            </a:r>
          </a:p>
          <a:p>
            <a:r>
              <a:rPr lang="es-CL" dirty="0"/>
              <a:t>solución por diferentes métodos. El nombre de hidrometalurgia se refiere al</a:t>
            </a:r>
          </a:p>
          <a:p>
            <a:r>
              <a:rPr lang="es-CL" dirty="0"/>
              <a:t>empleo generalizado de soluciones acuosas como agente de disolución.</a:t>
            </a:r>
          </a:p>
        </p:txBody>
      </p:sp>
    </p:spTree>
    <p:extLst>
      <p:ext uri="{BB962C8B-B14F-4D97-AF65-F5344CB8AC3E}">
        <p14:creationId xmlns:p14="http://schemas.microsoft.com/office/powerpoint/2010/main" val="105896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423944" cy="5733256"/>
          </a:xfrm>
        </p:spPr>
        <p:txBody>
          <a:bodyPr>
            <a:normAutofit fontScale="70000" lnSpcReduction="20000"/>
          </a:bodyPr>
          <a:lstStyle/>
          <a:p>
            <a:r>
              <a:rPr lang="es-CL" sz="5100" b="1" dirty="0"/>
              <a:t>Lixiviación en pilas (</a:t>
            </a:r>
            <a:r>
              <a:rPr lang="es-CL" sz="5100" b="1" dirty="0" err="1"/>
              <a:t>heap</a:t>
            </a:r>
            <a:r>
              <a:rPr lang="es-CL" sz="5100" b="1" dirty="0"/>
              <a:t> </a:t>
            </a:r>
            <a:r>
              <a:rPr lang="es-CL" sz="5100" b="1" dirty="0" err="1"/>
              <a:t>leaching</a:t>
            </a:r>
            <a:r>
              <a:rPr lang="es-CL" sz="5100" b="1" dirty="0"/>
              <a:t>)</a:t>
            </a:r>
          </a:p>
          <a:p>
            <a:r>
              <a:rPr lang="es-CL" sz="4400" b="1" dirty="0" smtClean="0"/>
              <a:t>Descripción</a:t>
            </a:r>
          </a:p>
          <a:p>
            <a:r>
              <a:rPr lang="es-CL" sz="3400" b="1" dirty="0" smtClean="0"/>
              <a:t>El mineral procedente </a:t>
            </a:r>
            <a:r>
              <a:rPr lang="es-CL" sz="3400" b="1" dirty="0"/>
              <a:t>de la explotación, a cielo abierto o subterránea, </a:t>
            </a:r>
            <a:r>
              <a:rPr lang="es-CL" sz="3400" b="1" dirty="0" smtClean="0"/>
              <a:t>debe ser ligeramente preparado </a:t>
            </a:r>
            <a:r>
              <a:rPr lang="es-CL" sz="3400" b="1" dirty="0"/>
              <a:t>en una planta de chancado y/o aglomeración, para conseguir </a:t>
            </a:r>
            <a:r>
              <a:rPr lang="es-CL" sz="3400" b="1" dirty="0" smtClean="0"/>
              <a:t>una granulometría </a:t>
            </a:r>
            <a:r>
              <a:rPr lang="es-CL" sz="3400" b="1" dirty="0"/>
              <a:t>controlada que permita un buen coeficiente de permeabilidad.</a:t>
            </a:r>
          </a:p>
          <a:p>
            <a:r>
              <a:rPr lang="es-CL" sz="3400" b="1" dirty="0"/>
              <a:t>Una vez preparado el mineral, se coloca en montones de sección trapezoidal </a:t>
            </a:r>
            <a:r>
              <a:rPr lang="es-CL" sz="3400" b="1" dirty="0" smtClean="0"/>
              <a:t>y altura </a:t>
            </a:r>
            <a:r>
              <a:rPr lang="es-CL" sz="3400" b="1" dirty="0"/>
              <a:t>calculada para proceder a su riego con la solución </a:t>
            </a:r>
            <a:r>
              <a:rPr lang="es-CL" sz="3400" b="1" dirty="0" err="1"/>
              <a:t>lixiviante</a:t>
            </a:r>
            <a:r>
              <a:rPr lang="es-CL" sz="3400" b="1" dirty="0"/>
              <a:t>. Tras </a:t>
            </a:r>
            <a:r>
              <a:rPr lang="es-CL" sz="3400" b="1" dirty="0" err="1"/>
              <a:t>percolar</a:t>
            </a:r>
            <a:r>
              <a:rPr lang="es-CL" sz="3400" b="1" dirty="0"/>
              <a:t> </a:t>
            </a:r>
            <a:r>
              <a:rPr lang="es-CL" sz="3400" b="1" dirty="0" smtClean="0"/>
              <a:t>a través </a:t>
            </a:r>
            <a:r>
              <a:rPr lang="es-CL" sz="3400" b="1" dirty="0"/>
              <a:t>de toda la pila, se recolectan los líquidos enriquecidos (solución rica) que </a:t>
            </a:r>
            <a:r>
              <a:rPr lang="es-CL" sz="3400" b="1" dirty="0" smtClean="0"/>
              <a:t>se llevan </a:t>
            </a:r>
            <a:r>
              <a:rPr lang="es-CL" sz="3400" b="1" dirty="0"/>
              <a:t>a la planta de proceso de recuperación de la sustancia mineral (sal o metal</a:t>
            </a:r>
            <a:r>
              <a:rPr lang="es-CL" sz="3400" b="1" dirty="0" smtClean="0"/>
              <a:t>). Las </a:t>
            </a:r>
            <a:r>
              <a:rPr lang="es-CL" sz="3400" b="1" dirty="0"/>
              <a:t>aguas sobrantes del proceso vuelven a ser acondicionadas para </a:t>
            </a:r>
            <a:r>
              <a:rPr lang="es-CL" sz="3400" b="1" dirty="0" smtClean="0"/>
              <a:t>ser recicladas </a:t>
            </a:r>
            <a:r>
              <a:rPr lang="es-CL" sz="3400" b="1" dirty="0"/>
              <a:t>hacia las pilas. </a:t>
            </a:r>
          </a:p>
        </p:txBody>
      </p:sp>
    </p:spTree>
    <p:extLst>
      <p:ext uri="{BB962C8B-B14F-4D97-AF65-F5344CB8AC3E}">
        <p14:creationId xmlns:p14="http://schemas.microsoft.com/office/powerpoint/2010/main" val="149962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/>
              <a:t>Se denomina cancha de lixiviación a la superficie de apoyo de la pila donde se</a:t>
            </a:r>
          </a:p>
          <a:p>
            <a:r>
              <a:rPr lang="es-CL" dirty="0"/>
              <a:t>coloca la impermeabilización. Cuando la cancha es recuperada para reutilizarla</a:t>
            </a:r>
          </a:p>
          <a:p>
            <a:r>
              <a:rPr lang="es-CL" dirty="0"/>
              <a:t>con un nuevo mineral se trata de lixiviación en PILAS DINAMICAS, mientras que si</a:t>
            </a:r>
          </a:p>
          <a:p>
            <a:r>
              <a:rPr lang="es-CL" dirty="0"/>
              <a:t>el terreno no es recuperado y, por lo tanto, </a:t>
            </a:r>
            <a:r>
              <a:rPr lang="es-CL" dirty="0" smtClean="0"/>
              <a:t>el mineral </a:t>
            </a:r>
            <a:r>
              <a:rPr lang="es-CL" dirty="0"/>
              <a:t>agotado queda en </a:t>
            </a:r>
            <a:r>
              <a:rPr lang="es-CL" dirty="0" err="1" smtClean="0"/>
              <a:t>eldepósito</a:t>
            </a:r>
            <a:r>
              <a:rPr lang="es-CL" dirty="0" smtClean="0"/>
              <a:t> </a:t>
            </a:r>
            <a:r>
              <a:rPr lang="es-CL" dirty="0"/>
              <a:t>como nueva base para otra pila, se está en </a:t>
            </a:r>
            <a:r>
              <a:rPr lang="es-CL" dirty="0" smtClean="0"/>
              <a:t>la lixiviación </a:t>
            </a:r>
            <a:r>
              <a:rPr lang="es-CL" dirty="0"/>
              <a:t>en </a:t>
            </a:r>
            <a:r>
              <a:rPr lang="es-CL" dirty="0" smtClean="0"/>
              <a:t>PILAS ESTATICAS o PERMANENTES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18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/>
              <a:t>La solución rica (S.R. o P.L.S. : </a:t>
            </a:r>
            <a:r>
              <a:rPr lang="es-CL" dirty="0" err="1"/>
              <a:t>pregnant</a:t>
            </a:r>
            <a:r>
              <a:rPr lang="es-CL" dirty="0"/>
              <a:t> </a:t>
            </a:r>
            <a:r>
              <a:rPr lang="es-CL" dirty="0" err="1"/>
              <a:t>leach</a:t>
            </a:r>
            <a:r>
              <a:rPr lang="es-CL" dirty="0"/>
              <a:t> </a:t>
            </a:r>
            <a:r>
              <a:rPr lang="es-CL" dirty="0" err="1"/>
              <a:t>solution</a:t>
            </a:r>
            <a:r>
              <a:rPr lang="es-CL" dirty="0"/>
              <a:t>) es generalmente impura y</a:t>
            </a:r>
          </a:p>
          <a:p>
            <a:r>
              <a:rPr lang="es-CL" dirty="0"/>
              <a:t>diluida y </a:t>
            </a:r>
            <a:r>
              <a:rPr lang="es-CL" dirty="0" err="1"/>
              <a:t>debera</a:t>
            </a:r>
            <a:r>
              <a:rPr lang="es-CL" dirty="0"/>
              <a:t> ser purificada y concentrada antes de recuperar el metal. En la</a:t>
            </a:r>
          </a:p>
          <a:p>
            <a:r>
              <a:rPr lang="es-CL" dirty="0"/>
              <a:t>hidrometalurgia del cobre, eso se realiza mediante la extracción por solvente</a:t>
            </a:r>
          </a:p>
          <a:p>
            <a:r>
              <a:rPr lang="es-CL" dirty="0"/>
              <a:t>seguida por la </a:t>
            </a:r>
            <a:r>
              <a:rPr lang="es-CL" dirty="0" err="1"/>
              <a:t>electrodepositación</a:t>
            </a:r>
            <a:r>
              <a:rPr lang="es-CL" dirty="0"/>
              <a:t> del cobre. La solución rica sólo contiene 4 - 6</a:t>
            </a:r>
          </a:p>
          <a:p>
            <a:r>
              <a:rPr lang="es-CL" dirty="0"/>
              <a:t>g/l Cu y 1 - 2 g/l H2SO4 y es impura ( 5 g/l Fe, SiO2, Al2O3 coloides, sólidos en</a:t>
            </a:r>
          </a:p>
          <a:p>
            <a:r>
              <a:rPr lang="es-CL" dirty="0"/>
              <a:t>suspensión, ...)</a:t>
            </a:r>
          </a:p>
        </p:txBody>
      </p:sp>
    </p:spTree>
    <p:extLst>
      <p:ext uri="{BB962C8B-B14F-4D97-AF65-F5344CB8AC3E}">
        <p14:creationId xmlns:p14="http://schemas.microsoft.com/office/powerpoint/2010/main" val="122221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b="1" dirty="0"/>
              <a:t>Riego de la pila</a:t>
            </a:r>
          </a:p>
          <a:p>
            <a:r>
              <a:rPr lang="es-CL" dirty="0"/>
              <a:t>El riego de las pilas se puede realizar fundamentalmente por dos procedimientos :</a:t>
            </a:r>
          </a:p>
          <a:p>
            <a:r>
              <a:rPr lang="es-CL" dirty="0"/>
              <a:t>por aspersión o por distribución de goteo, este último siendo recomendable en</a:t>
            </a:r>
          </a:p>
          <a:p>
            <a:r>
              <a:rPr lang="es-CL" dirty="0"/>
              <a:t>caso de escasez de líquidos y bajas temperaturas </a:t>
            </a:r>
            <a:r>
              <a:rPr lang="es-CL" dirty="0" smtClean="0"/>
              <a:t>En </a:t>
            </a:r>
            <a:r>
              <a:rPr lang="es-CL" dirty="0"/>
              <a:t>la industria,</a:t>
            </a:r>
          </a:p>
          <a:p>
            <a:r>
              <a:rPr lang="es-CL" dirty="0"/>
              <a:t>se utiliza generalmente una tasa de riego del orden de 10 - 20 litros/h.m2.</a:t>
            </a:r>
          </a:p>
          <a:p>
            <a:r>
              <a:rPr lang="es-CL" dirty="0"/>
              <a:t>El riego tiene que ser </a:t>
            </a:r>
            <a:r>
              <a:rPr lang="es-CL" dirty="0" err="1" smtClean="0"/>
              <a:t>homógeneo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31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HIDROMETALURGIA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 smtClean="0"/>
              <a:t>(a) Por aspersión                     (b</a:t>
            </a:r>
            <a:r>
              <a:rPr lang="es-CL" dirty="0"/>
              <a:t>) Por </a:t>
            </a:r>
            <a:r>
              <a:rPr lang="es-CL" dirty="0" smtClean="0"/>
              <a:t>goteo    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358759" cy="227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402563" cy="227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18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 smtClean="0"/>
              <a:t>Ripeo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792"/>
            <a:ext cx="68644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8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6263"/>
            <a:ext cx="76104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7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80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30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HIDROMETALURGIA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 fontScale="77500" lnSpcReduction="20000"/>
          </a:bodyPr>
          <a:lstStyle/>
          <a:p>
            <a:r>
              <a:rPr lang="es-CL" dirty="0" smtClean="0"/>
              <a:t>La </a:t>
            </a:r>
            <a:r>
              <a:rPr lang="es-CL" dirty="0"/>
              <a:t>aplicación de lixiviación en pilas en el tratamiento de óxidos de cobre </a:t>
            </a:r>
            <a:r>
              <a:rPr lang="es-CL" dirty="0" smtClean="0"/>
              <a:t>es conocido </a:t>
            </a:r>
            <a:r>
              <a:rPr lang="es-CL" dirty="0"/>
              <a:t>desde 1752, sin embargo, su aplicación </a:t>
            </a:r>
            <a:r>
              <a:rPr lang="es-CL" dirty="0" smtClean="0"/>
              <a:t>en el tratamiento </a:t>
            </a:r>
            <a:r>
              <a:rPr lang="es-CL" dirty="0"/>
              <a:t>de minerales preciosos comienza </a:t>
            </a:r>
            <a:r>
              <a:rPr lang="es-CL" dirty="0" smtClean="0"/>
              <a:t>sólo en </a:t>
            </a:r>
            <a:r>
              <a:rPr lang="es-CL" dirty="0"/>
              <a:t>1967, con los trabajos desarrollados en el U.S. Burean </a:t>
            </a:r>
            <a:r>
              <a:rPr lang="es-CL" dirty="0" err="1" smtClean="0"/>
              <a:t>ofMines</a:t>
            </a:r>
            <a:r>
              <a:rPr lang="es-CL" dirty="0"/>
              <a:t>. A diferencia de los botaderos, en este</a:t>
            </a:r>
          </a:p>
          <a:p>
            <a:r>
              <a:rPr lang="es-CL" dirty="0"/>
              <a:t>caso el mineral tiene una mayor ley y, por lo tanto, económicamente paga por un tratamiento de una planta</a:t>
            </a:r>
          </a:p>
          <a:p>
            <a:r>
              <a:rPr lang="es-CL" dirty="0"/>
              <a:t>de chancado, tipo secundario y/o terciario. Cuando se usa una granulometría más fina, por ejemplo,</a:t>
            </a:r>
          </a:p>
          <a:p>
            <a:r>
              <a:rPr lang="es-CL" dirty="0"/>
              <a:t>después de un chancado terciario en circuito cerrado con 100% -3/8” de pulgada, como en Quebrada</a:t>
            </a:r>
          </a:p>
          <a:p>
            <a:r>
              <a:rPr lang="es-CL" dirty="0"/>
              <a:t>Blanca, o 100% -1/4” como es el caso de Lo Aguirre entonces se hace recomendable el aglomerado para</a:t>
            </a:r>
          </a:p>
          <a:p>
            <a:r>
              <a:rPr lang="es-CL" dirty="0"/>
              <a:t>mejorar la permeabilidad del lecho del mineral, adicionalmente la aglomeración agrega ácido concentrado,</a:t>
            </a:r>
          </a:p>
          <a:p>
            <a:r>
              <a:rPr lang="es-CL" dirty="0"/>
              <a:t>para efectuar el curado ácido. Con este método se logra también inhibir la disolución de algunas especies</a:t>
            </a:r>
          </a:p>
          <a:p>
            <a:r>
              <a:rPr lang="es-CL" dirty="0"/>
              <a:t>indeseables como el aluminio y la sílice (SiO2)</a:t>
            </a:r>
          </a:p>
        </p:txBody>
      </p:sp>
    </p:spTree>
    <p:extLst>
      <p:ext uri="{BB962C8B-B14F-4D97-AF65-F5344CB8AC3E}">
        <p14:creationId xmlns:p14="http://schemas.microsoft.com/office/powerpoint/2010/main" val="3553289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77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6200" cy="83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850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47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008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840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 fontScale="92500" lnSpcReduction="10000"/>
          </a:bodyPr>
          <a:lstStyle/>
          <a:p>
            <a:r>
              <a:rPr lang="es-CL" b="1" dirty="0"/>
              <a:t>Proceso de aglomeración</a:t>
            </a:r>
          </a:p>
          <a:p>
            <a:r>
              <a:rPr lang="es-CL" dirty="0"/>
              <a:t>De lo anterior, se deduce que se tiene que reducir la cantidad de partículas finas</a:t>
            </a:r>
          </a:p>
          <a:p>
            <a:r>
              <a:rPr lang="es-CL" dirty="0"/>
              <a:t>en la pila para aumentar su permeabilidad. Hoy en día, el proceso más empleado</a:t>
            </a:r>
          </a:p>
          <a:p>
            <a:r>
              <a:rPr lang="es-CL" dirty="0"/>
              <a:t>para solucionar el problema de los finos es la aglomeración.</a:t>
            </a:r>
          </a:p>
          <a:p>
            <a:r>
              <a:rPr lang="es-CL" dirty="0"/>
              <a:t>El procesos de aglomeración consiste en esencia en la adhesión de partículas</a:t>
            </a:r>
          </a:p>
          <a:p>
            <a:r>
              <a:rPr lang="es-CL" dirty="0"/>
              <a:t>finas a las gruesas, que actúan como núcleos o la aglomeración de los finos con</a:t>
            </a:r>
          </a:p>
          <a:p>
            <a:r>
              <a:rPr lang="es-CL" dirty="0"/>
              <a:t>los finos, a partir de la distribución de tamaños en la alimentación</a:t>
            </a:r>
          </a:p>
        </p:txBody>
      </p:sp>
    </p:spTree>
    <p:extLst>
      <p:ext uri="{BB962C8B-B14F-4D97-AF65-F5344CB8AC3E}">
        <p14:creationId xmlns:p14="http://schemas.microsoft.com/office/powerpoint/2010/main" val="2131555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El mejor equipo para lograr estos dos efectos, de mezcla y de aglomeración, es el </a:t>
            </a:r>
            <a:r>
              <a:rPr lang="es-CL" b="1" dirty="0"/>
              <a:t>tambor </a:t>
            </a:r>
            <a:r>
              <a:rPr lang="es-CL" b="1" dirty="0" err="1"/>
              <a:t>aglomerador</a:t>
            </a:r>
            <a:r>
              <a:rPr lang="es-CL" dirty="0"/>
              <a:t>.</a:t>
            </a:r>
          </a:p>
          <a:p>
            <a:r>
              <a:rPr lang="es-CL" dirty="0"/>
              <a:t>Éste consiste en un cilindro metálico, revestido interiormente con neopreno o goma antiácida, provisto de</a:t>
            </a:r>
          </a:p>
          <a:p>
            <a:r>
              <a:rPr lang="es-CL" dirty="0"/>
              <a:t>levantadores para lograr el rodado de la carga, e incluyendo las tuberías perforadas para el suministro del</a:t>
            </a:r>
          </a:p>
          <a:p>
            <a:r>
              <a:rPr lang="es-CL" dirty="0"/>
              <a:t>agua, para humedecer el mineral y para el suministro del ácido concentrado. Figura 28 se presenta el silo</a:t>
            </a:r>
          </a:p>
          <a:p>
            <a:r>
              <a:rPr lang="es-CL" dirty="0"/>
              <a:t>y de los tambor </a:t>
            </a:r>
            <a:r>
              <a:rPr lang="es-CL" dirty="0" err="1"/>
              <a:t>aglomeradores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789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/>
              <a:t>Tambor </a:t>
            </a:r>
            <a:r>
              <a:rPr lang="es-CL" dirty="0" err="1"/>
              <a:t>aglomerador</a:t>
            </a:r>
            <a:r>
              <a:rPr lang="es-CL" dirty="0"/>
              <a:t> de la planta de oxido de Escondida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70574"/>
            <a:ext cx="4306168" cy="445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122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1200"/>
            <a:ext cx="6192688" cy="36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070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78" name="Freeform 14"/>
          <p:cNvSpPr>
            <a:spLocks/>
          </p:cNvSpPr>
          <p:nvPr/>
        </p:nvSpPr>
        <p:spPr bwMode="auto">
          <a:xfrm>
            <a:off x="3059113" y="2457450"/>
            <a:ext cx="1187450" cy="1187450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/>
              <a:t>Aspecto Físico</a:t>
            </a:r>
            <a:endParaRPr lang="es-ES"/>
          </a:p>
        </p:txBody>
      </p:sp>
      <p:sp>
        <p:nvSpPr>
          <p:cNvPr id="420869" name="Freeform 5"/>
          <p:cNvSpPr>
            <a:spLocks/>
          </p:cNvSpPr>
          <p:nvPr/>
        </p:nvSpPr>
        <p:spPr bwMode="auto">
          <a:xfrm>
            <a:off x="2016125" y="2528888"/>
            <a:ext cx="1187450" cy="1187450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70" name="Freeform 6"/>
          <p:cNvSpPr>
            <a:spLocks/>
          </p:cNvSpPr>
          <p:nvPr/>
        </p:nvSpPr>
        <p:spPr bwMode="auto">
          <a:xfrm>
            <a:off x="2879725" y="2600325"/>
            <a:ext cx="323850" cy="252413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71" name="Freeform 7"/>
          <p:cNvSpPr>
            <a:spLocks/>
          </p:cNvSpPr>
          <p:nvPr/>
        </p:nvSpPr>
        <p:spPr bwMode="auto">
          <a:xfrm>
            <a:off x="3095625" y="3033713"/>
            <a:ext cx="323850" cy="252412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72" name="Freeform 8"/>
          <p:cNvSpPr>
            <a:spLocks/>
          </p:cNvSpPr>
          <p:nvPr/>
        </p:nvSpPr>
        <p:spPr bwMode="auto">
          <a:xfrm>
            <a:off x="3059113" y="3357563"/>
            <a:ext cx="180975" cy="215900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73" name="Freeform 9"/>
          <p:cNvSpPr>
            <a:spLocks/>
          </p:cNvSpPr>
          <p:nvPr/>
        </p:nvSpPr>
        <p:spPr bwMode="auto">
          <a:xfrm>
            <a:off x="2268538" y="3176588"/>
            <a:ext cx="142875" cy="18097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74" name="Freeform 10"/>
          <p:cNvSpPr>
            <a:spLocks/>
          </p:cNvSpPr>
          <p:nvPr/>
        </p:nvSpPr>
        <p:spPr bwMode="auto">
          <a:xfrm>
            <a:off x="2087563" y="2744788"/>
            <a:ext cx="142875" cy="18097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75" name="Freeform 11"/>
          <p:cNvSpPr>
            <a:spLocks/>
          </p:cNvSpPr>
          <p:nvPr/>
        </p:nvSpPr>
        <p:spPr bwMode="auto">
          <a:xfrm>
            <a:off x="2376488" y="2528888"/>
            <a:ext cx="142875" cy="18097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76" name="Freeform 12"/>
          <p:cNvSpPr>
            <a:spLocks/>
          </p:cNvSpPr>
          <p:nvPr/>
        </p:nvSpPr>
        <p:spPr bwMode="auto">
          <a:xfrm>
            <a:off x="1943100" y="3105150"/>
            <a:ext cx="142875" cy="18097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77" name="Freeform 13"/>
          <p:cNvSpPr>
            <a:spLocks/>
          </p:cNvSpPr>
          <p:nvPr/>
        </p:nvSpPr>
        <p:spPr bwMode="auto">
          <a:xfrm>
            <a:off x="2339975" y="3500438"/>
            <a:ext cx="142875" cy="18097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79" name="Freeform 15"/>
          <p:cNvSpPr>
            <a:spLocks/>
          </p:cNvSpPr>
          <p:nvPr/>
        </p:nvSpPr>
        <p:spPr bwMode="auto">
          <a:xfrm>
            <a:off x="3276600" y="3429000"/>
            <a:ext cx="180975" cy="215900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80" name="Freeform 16"/>
          <p:cNvSpPr>
            <a:spLocks/>
          </p:cNvSpPr>
          <p:nvPr/>
        </p:nvSpPr>
        <p:spPr bwMode="auto">
          <a:xfrm>
            <a:off x="3167063" y="3500438"/>
            <a:ext cx="180975" cy="215900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81" name="Freeform 17"/>
          <p:cNvSpPr>
            <a:spLocks/>
          </p:cNvSpPr>
          <p:nvPr/>
        </p:nvSpPr>
        <p:spPr bwMode="auto">
          <a:xfrm>
            <a:off x="3816350" y="3249613"/>
            <a:ext cx="180975" cy="215900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82" name="Freeform 18"/>
          <p:cNvSpPr>
            <a:spLocks/>
          </p:cNvSpPr>
          <p:nvPr/>
        </p:nvSpPr>
        <p:spPr bwMode="auto">
          <a:xfrm>
            <a:off x="4140200" y="3033713"/>
            <a:ext cx="107950" cy="14287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83" name="Freeform 19"/>
          <p:cNvSpPr>
            <a:spLocks/>
          </p:cNvSpPr>
          <p:nvPr/>
        </p:nvSpPr>
        <p:spPr bwMode="auto">
          <a:xfrm>
            <a:off x="3384550" y="2565400"/>
            <a:ext cx="107950" cy="14287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1522" name="AutoShape 20"/>
          <p:cNvSpPr>
            <a:spLocks noChangeArrowheads="1"/>
          </p:cNvSpPr>
          <p:nvPr/>
        </p:nvSpPr>
        <p:spPr bwMode="auto">
          <a:xfrm rot="10800000">
            <a:off x="323850" y="4508500"/>
            <a:ext cx="3602038" cy="1044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1523" name="AutoShape 21"/>
          <p:cNvSpPr>
            <a:spLocks noChangeArrowheads="1"/>
          </p:cNvSpPr>
          <p:nvPr/>
        </p:nvSpPr>
        <p:spPr bwMode="auto">
          <a:xfrm rot="10800000">
            <a:off x="4608513" y="4473575"/>
            <a:ext cx="3602037" cy="1044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1524" name="Text Box 22"/>
          <p:cNvSpPr txBox="1">
            <a:spLocks noChangeArrowheads="1"/>
          </p:cNvSpPr>
          <p:nvPr/>
        </p:nvSpPr>
        <p:spPr bwMode="auto">
          <a:xfrm>
            <a:off x="1187450" y="4113213"/>
            <a:ext cx="169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/>
              <a:t>Sin Aglomerar</a:t>
            </a:r>
            <a:endParaRPr lang="es-ES"/>
          </a:p>
        </p:txBody>
      </p:sp>
      <p:sp>
        <p:nvSpPr>
          <p:cNvPr id="21525" name="Text Box 23"/>
          <p:cNvSpPr txBox="1">
            <a:spLocks noChangeArrowheads="1"/>
          </p:cNvSpPr>
          <p:nvPr/>
        </p:nvSpPr>
        <p:spPr bwMode="auto">
          <a:xfrm>
            <a:off x="5508625" y="4041775"/>
            <a:ext cx="169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/>
              <a:t>Aglomerada</a:t>
            </a:r>
            <a:endParaRPr lang="es-ES"/>
          </a:p>
        </p:txBody>
      </p:sp>
      <p:sp>
        <p:nvSpPr>
          <p:cNvPr id="420888" name="Freeform 24"/>
          <p:cNvSpPr>
            <a:spLocks/>
          </p:cNvSpPr>
          <p:nvPr/>
        </p:nvSpPr>
        <p:spPr bwMode="auto">
          <a:xfrm flipH="1">
            <a:off x="1511300" y="4868863"/>
            <a:ext cx="36513" cy="730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89" name="Freeform 25"/>
          <p:cNvSpPr>
            <a:spLocks/>
          </p:cNvSpPr>
          <p:nvPr/>
        </p:nvSpPr>
        <p:spPr bwMode="auto">
          <a:xfrm>
            <a:off x="1547813" y="4905375"/>
            <a:ext cx="34925" cy="71438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90" name="Freeform 26"/>
          <p:cNvSpPr>
            <a:spLocks/>
          </p:cNvSpPr>
          <p:nvPr/>
        </p:nvSpPr>
        <p:spPr bwMode="auto">
          <a:xfrm>
            <a:off x="1476375" y="4868863"/>
            <a:ext cx="34925" cy="730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91" name="Freeform 27"/>
          <p:cNvSpPr>
            <a:spLocks/>
          </p:cNvSpPr>
          <p:nvPr/>
        </p:nvSpPr>
        <p:spPr bwMode="auto">
          <a:xfrm>
            <a:off x="1511300" y="4941888"/>
            <a:ext cx="34925" cy="730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92" name="Freeform 28"/>
          <p:cNvSpPr>
            <a:spLocks/>
          </p:cNvSpPr>
          <p:nvPr/>
        </p:nvSpPr>
        <p:spPr bwMode="auto">
          <a:xfrm>
            <a:off x="1547813" y="4941888"/>
            <a:ext cx="36512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93" name="Freeform 29"/>
          <p:cNvSpPr>
            <a:spLocks/>
          </p:cNvSpPr>
          <p:nvPr/>
        </p:nvSpPr>
        <p:spPr bwMode="auto">
          <a:xfrm>
            <a:off x="1476375" y="4941888"/>
            <a:ext cx="36513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94" name="Freeform 30"/>
          <p:cNvSpPr>
            <a:spLocks/>
          </p:cNvSpPr>
          <p:nvPr/>
        </p:nvSpPr>
        <p:spPr bwMode="auto">
          <a:xfrm>
            <a:off x="1547813" y="4905375"/>
            <a:ext cx="34925" cy="730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95" name="Freeform 31"/>
          <p:cNvSpPr>
            <a:spLocks/>
          </p:cNvSpPr>
          <p:nvPr/>
        </p:nvSpPr>
        <p:spPr bwMode="auto">
          <a:xfrm>
            <a:off x="1619250" y="4978400"/>
            <a:ext cx="36513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96" name="Freeform 32"/>
          <p:cNvSpPr>
            <a:spLocks/>
          </p:cNvSpPr>
          <p:nvPr/>
        </p:nvSpPr>
        <p:spPr bwMode="auto">
          <a:xfrm>
            <a:off x="1547813" y="4978400"/>
            <a:ext cx="36512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97" name="Freeform 33"/>
          <p:cNvSpPr>
            <a:spLocks/>
          </p:cNvSpPr>
          <p:nvPr/>
        </p:nvSpPr>
        <p:spPr bwMode="auto">
          <a:xfrm>
            <a:off x="1547813" y="4940300"/>
            <a:ext cx="34925" cy="730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98" name="Freeform 34"/>
          <p:cNvSpPr>
            <a:spLocks/>
          </p:cNvSpPr>
          <p:nvPr/>
        </p:nvSpPr>
        <p:spPr bwMode="auto">
          <a:xfrm>
            <a:off x="1619250" y="5013325"/>
            <a:ext cx="36513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899" name="Freeform 35"/>
          <p:cNvSpPr>
            <a:spLocks/>
          </p:cNvSpPr>
          <p:nvPr/>
        </p:nvSpPr>
        <p:spPr bwMode="auto">
          <a:xfrm>
            <a:off x="1547813" y="5013325"/>
            <a:ext cx="36512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00" name="Freeform 36"/>
          <p:cNvSpPr>
            <a:spLocks/>
          </p:cNvSpPr>
          <p:nvPr/>
        </p:nvSpPr>
        <p:spPr bwMode="auto">
          <a:xfrm>
            <a:off x="1547813" y="4941888"/>
            <a:ext cx="34925" cy="730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01" name="Freeform 37"/>
          <p:cNvSpPr>
            <a:spLocks/>
          </p:cNvSpPr>
          <p:nvPr/>
        </p:nvSpPr>
        <p:spPr bwMode="auto">
          <a:xfrm>
            <a:off x="1619250" y="5014913"/>
            <a:ext cx="36513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02" name="Freeform 38"/>
          <p:cNvSpPr>
            <a:spLocks/>
          </p:cNvSpPr>
          <p:nvPr/>
        </p:nvSpPr>
        <p:spPr bwMode="auto">
          <a:xfrm>
            <a:off x="1547813" y="5014913"/>
            <a:ext cx="36512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03" name="Freeform 39"/>
          <p:cNvSpPr>
            <a:spLocks/>
          </p:cNvSpPr>
          <p:nvPr/>
        </p:nvSpPr>
        <p:spPr bwMode="auto">
          <a:xfrm>
            <a:off x="1584325" y="4940300"/>
            <a:ext cx="34925" cy="730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04" name="Freeform 40"/>
          <p:cNvSpPr>
            <a:spLocks/>
          </p:cNvSpPr>
          <p:nvPr/>
        </p:nvSpPr>
        <p:spPr bwMode="auto">
          <a:xfrm>
            <a:off x="1655763" y="5013325"/>
            <a:ext cx="36512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05" name="Freeform 41"/>
          <p:cNvSpPr>
            <a:spLocks/>
          </p:cNvSpPr>
          <p:nvPr/>
        </p:nvSpPr>
        <p:spPr bwMode="auto">
          <a:xfrm>
            <a:off x="1584325" y="5013325"/>
            <a:ext cx="36513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06" name="Freeform 42"/>
          <p:cNvSpPr>
            <a:spLocks/>
          </p:cNvSpPr>
          <p:nvPr/>
        </p:nvSpPr>
        <p:spPr bwMode="auto">
          <a:xfrm>
            <a:off x="1547813" y="4941888"/>
            <a:ext cx="34925" cy="730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07" name="Freeform 43"/>
          <p:cNvSpPr>
            <a:spLocks/>
          </p:cNvSpPr>
          <p:nvPr/>
        </p:nvSpPr>
        <p:spPr bwMode="auto">
          <a:xfrm>
            <a:off x="1547813" y="5014913"/>
            <a:ext cx="36512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08" name="Freeform 44"/>
          <p:cNvSpPr>
            <a:spLocks/>
          </p:cNvSpPr>
          <p:nvPr/>
        </p:nvSpPr>
        <p:spPr bwMode="auto">
          <a:xfrm>
            <a:off x="1655763" y="5013325"/>
            <a:ext cx="34925" cy="730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09" name="Freeform 45"/>
          <p:cNvSpPr>
            <a:spLocks/>
          </p:cNvSpPr>
          <p:nvPr/>
        </p:nvSpPr>
        <p:spPr bwMode="auto">
          <a:xfrm>
            <a:off x="1727200" y="5086350"/>
            <a:ext cx="36513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10" name="Freeform 46"/>
          <p:cNvSpPr>
            <a:spLocks/>
          </p:cNvSpPr>
          <p:nvPr/>
        </p:nvSpPr>
        <p:spPr bwMode="auto">
          <a:xfrm>
            <a:off x="1655763" y="5086350"/>
            <a:ext cx="36512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11" name="Freeform 47"/>
          <p:cNvSpPr>
            <a:spLocks/>
          </p:cNvSpPr>
          <p:nvPr/>
        </p:nvSpPr>
        <p:spPr bwMode="auto">
          <a:xfrm>
            <a:off x="1727200" y="5121275"/>
            <a:ext cx="34925" cy="730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12" name="Freeform 48"/>
          <p:cNvSpPr>
            <a:spLocks/>
          </p:cNvSpPr>
          <p:nvPr/>
        </p:nvSpPr>
        <p:spPr bwMode="auto">
          <a:xfrm>
            <a:off x="1692275" y="5084763"/>
            <a:ext cx="36513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13" name="Freeform 49"/>
          <p:cNvSpPr>
            <a:spLocks/>
          </p:cNvSpPr>
          <p:nvPr/>
        </p:nvSpPr>
        <p:spPr bwMode="auto">
          <a:xfrm>
            <a:off x="1692275" y="5084763"/>
            <a:ext cx="34925" cy="730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14" name="Freeform 50"/>
          <p:cNvSpPr>
            <a:spLocks/>
          </p:cNvSpPr>
          <p:nvPr/>
        </p:nvSpPr>
        <p:spPr bwMode="auto">
          <a:xfrm>
            <a:off x="1692275" y="5013325"/>
            <a:ext cx="36513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0915" name="Freeform 51"/>
          <p:cNvSpPr>
            <a:spLocks/>
          </p:cNvSpPr>
          <p:nvPr/>
        </p:nvSpPr>
        <p:spPr bwMode="auto">
          <a:xfrm>
            <a:off x="1655763" y="5084763"/>
            <a:ext cx="36512" cy="34925"/>
          </a:xfrm>
          <a:custGeom>
            <a:avLst/>
            <a:gdLst>
              <a:gd name="T0" fmla="*/ 2147483647 w 1550"/>
              <a:gd name="T1" fmla="*/ 2147483647 h 1252"/>
              <a:gd name="T2" fmla="*/ 2147483647 w 1550"/>
              <a:gd name="T3" fmla="*/ 2147483647 h 1252"/>
              <a:gd name="T4" fmla="*/ 2147483647 w 1550"/>
              <a:gd name="T5" fmla="*/ 2147483647 h 1252"/>
              <a:gd name="T6" fmla="*/ 2147483647 w 1550"/>
              <a:gd name="T7" fmla="*/ 2147483647 h 1252"/>
              <a:gd name="T8" fmla="*/ 2147483647 w 1550"/>
              <a:gd name="T9" fmla="*/ 2147483647 h 1252"/>
              <a:gd name="T10" fmla="*/ 2147483647 w 1550"/>
              <a:gd name="T11" fmla="*/ 2147483647 h 1252"/>
              <a:gd name="T12" fmla="*/ 2147483647 w 1550"/>
              <a:gd name="T13" fmla="*/ 2147483647 h 1252"/>
              <a:gd name="T14" fmla="*/ 2147483647 w 1550"/>
              <a:gd name="T15" fmla="*/ 2147483647 h 1252"/>
              <a:gd name="T16" fmla="*/ 2147483647 w 1550"/>
              <a:gd name="T17" fmla="*/ 2147483647 h 1252"/>
              <a:gd name="T18" fmla="*/ 2147483647 w 1550"/>
              <a:gd name="T19" fmla="*/ 2147483647 h 1252"/>
              <a:gd name="T20" fmla="*/ 2147483647 w 1550"/>
              <a:gd name="T21" fmla="*/ 2147483647 h 1252"/>
              <a:gd name="T22" fmla="*/ 2147483647 w 1550"/>
              <a:gd name="T23" fmla="*/ 2147483647 h 1252"/>
              <a:gd name="T24" fmla="*/ 2147483647 w 1550"/>
              <a:gd name="T25" fmla="*/ 2147483647 h 1252"/>
              <a:gd name="T26" fmla="*/ 2147483647 w 1550"/>
              <a:gd name="T27" fmla="*/ 2147483647 h 1252"/>
              <a:gd name="T28" fmla="*/ 2147483647 w 1550"/>
              <a:gd name="T29" fmla="*/ 2147483647 h 1252"/>
              <a:gd name="T30" fmla="*/ 2147483647 w 1550"/>
              <a:gd name="T31" fmla="*/ 2147483647 h 1252"/>
              <a:gd name="T32" fmla="*/ 2147483647 w 1550"/>
              <a:gd name="T33" fmla="*/ 2147483647 h 1252"/>
              <a:gd name="T34" fmla="*/ 2147483647 w 1550"/>
              <a:gd name="T35" fmla="*/ 2147483647 h 1252"/>
              <a:gd name="T36" fmla="*/ 2147483647 w 1550"/>
              <a:gd name="T37" fmla="*/ 2147483647 h 1252"/>
              <a:gd name="T38" fmla="*/ 2147483647 w 1550"/>
              <a:gd name="T39" fmla="*/ 2147483647 h 1252"/>
              <a:gd name="T40" fmla="*/ 2147483647 w 1550"/>
              <a:gd name="T41" fmla="*/ 2147483647 h 1252"/>
              <a:gd name="T42" fmla="*/ 2147483647 w 1550"/>
              <a:gd name="T43" fmla="*/ 2147483647 h 1252"/>
              <a:gd name="T44" fmla="*/ 2147483647 w 1550"/>
              <a:gd name="T45" fmla="*/ 2147483647 h 1252"/>
              <a:gd name="T46" fmla="*/ 2147483647 w 1550"/>
              <a:gd name="T47" fmla="*/ 2147483647 h 1252"/>
              <a:gd name="T48" fmla="*/ 2147483647 w 1550"/>
              <a:gd name="T49" fmla="*/ 2147483647 h 1252"/>
              <a:gd name="T50" fmla="*/ 2147483647 w 1550"/>
              <a:gd name="T51" fmla="*/ 2147483647 h 1252"/>
              <a:gd name="T52" fmla="*/ 2147483647 w 1550"/>
              <a:gd name="T53" fmla="*/ 2147483647 h 1252"/>
              <a:gd name="T54" fmla="*/ 2147483647 w 1550"/>
              <a:gd name="T55" fmla="*/ 2147483647 h 1252"/>
              <a:gd name="T56" fmla="*/ 2147483647 w 1550"/>
              <a:gd name="T57" fmla="*/ 2147483647 h 1252"/>
              <a:gd name="T58" fmla="*/ 2147483647 w 1550"/>
              <a:gd name="T59" fmla="*/ 0 h 1252"/>
              <a:gd name="T60" fmla="*/ 2147483647 w 1550"/>
              <a:gd name="T61" fmla="*/ 2147483647 h 1252"/>
              <a:gd name="T62" fmla="*/ 2147483647 w 1550"/>
              <a:gd name="T63" fmla="*/ 2147483647 h 1252"/>
              <a:gd name="T64" fmla="*/ 2147483647 w 1550"/>
              <a:gd name="T65" fmla="*/ 2147483647 h 1252"/>
              <a:gd name="T66" fmla="*/ 2147483647 w 1550"/>
              <a:gd name="T67" fmla="*/ 2147483647 h 1252"/>
              <a:gd name="T68" fmla="*/ 2147483647 w 1550"/>
              <a:gd name="T69" fmla="*/ 2147483647 h 1252"/>
              <a:gd name="T70" fmla="*/ 2147483647 w 1550"/>
              <a:gd name="T71" fmla="*/ 2147483647 h 1252"/>
              <a:gd name="T72" fmla="*/ 2147483647 w 1550"/>
              <a:gd name="T73" fmla="*/ 2147483647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0"/>
              <a:gd name="T112" fmla="*/ 0 h 1252"/>
              <a:gd name="T113" fmla="*/ 1550 w 1550"/>
              <a:gd name="T114" fmla="*/ 1252 h 12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0" h="1252">
                <a:moveTo>
                  <a:pt x="306" y="259"/>
                </a:moveTo>
                <a:cubicBezTo>
                  <a:pt x="236" y="276"/>
                  <a:pt x="232" y="321"/>
                  <a:pt x="189" y="359"/>
                </a:cubicBezTo>
                <a:cubicBezTo>
                  <a:pt x="161" y="384"/>
                  <a:pt x="125" y="406"/>
                  <a:pt x="89" y="417"/>
                </a:cubicBezTo>
                <a:cubicBezTo>
                  <a:pt x="71" y="444"/>
                  <a:pt x="48" y="457"/>
                  <a:pt x="30" y="484"/>
                </a:cubicBezTo>
                <a:cubicBezTo>
                  <a:pt x="6" y="560"/>
                  <a:pt x="0" y="649"/>
                  <a:pt x="47" y="718"/>
                </a:cubicBezTo>
                <a:cubicBezTo>
                  <a:pt x="53" y="755"/>
                  <a:pt x="62" y="783"/>
                  <a:pt x="72" y="818"/>
                </a:cubicBezTo>
                <a:cubicBezTo>
                  <a:pt x="75" y="829"/>
                  <a:pt x="73" y="843"/>
                  <a:pt x="81" y="851"/>
                </a:cubicBezTo>
                <a:cubicBezTo>
                  <a:pt x="89" y="859"/>
                  <a:pt x="103" y="857"/>
                  <a:pt x="114" y="860"/>
                </a:cubicBezTo>
                <a:cubicBezTo>
                  <a:pt x="149" y="882"/>
                  <a:pt x="182" y="911"/>
                  <a:pt x="197" y="952"/>
                </a:cubicBezTo>
                <a:cubicBezTo>
                  <a:pt x="200" y="960"/>
                  <a:pt x="198" y="973"/>
                  <a:pt x="206" y="977"/>
                </a:cubicBezTo>
                <a:cubicBezTo>
                  <a:pt x="221" y="985"/>
                  <a:pt x="239" y="982"/>
                  <a:pt x="256" y="985"/>
                </a:cubicBezTo>
                <a:cubicBezTo>
                  <a:pt x="274" y="998"/>
                  <a:pt x="298" y="1002"/>
                  <a:pt x="314" y="1018"/>
                </a:cubicBezTo>
                <a:cubicBezTo>
                  <a:pt x="371" y="1074"/>
                  <a:pt x="358" y="1122"/>
                  <a:pt x="448" y="1127"/>
                </a:cubicBezTo>
                <a:cubicBezTo>
                  <a:pt x="531" y="1131"/>
                  <a:pt x="615" y="1132"/>
                  <a:pt x="698" y="1135"/>
                </a:cubicBezTo>
                <a:cubicBezTo>
                  <a:pt x="750" y="1161"/>
                  <a:pt x="793" y="1186"/>
                  <a:pt x="840" y="1219"/>
                </a:cubicBezTo>
                <a:cubicBezTo>
                  <a:pt x="856" y="1230"/>
                  <a:pt x="890" y="1252"/>
                  <a:pt x="890" y="1252"/>
                </a:cubicBezTo>
                <a:cubicBezTo>
                  <a:pt x="947" y="1218"/>
                  <a:pt x="1006" y="1146"/>
                  <a:pt x="1066" y="1127"/>
                </a:cubicBezTo>
                <a:cubicBezTo>
                  <a:pt x="1085" y="1113"/>
                  <a:pt x="1107" y="1102"/>
                  <a:pt x="1124" y="1085"/>
                </a:cubicBezTo>
                <a:cubicBezTo>
                  <a:pt x="1139" y="1070"/>
                  <a:pt x="1140" y="1048"/>
                  <a:pt x="1166" y="1043"/>
                </a:cubicBezTo>
                <a:cubicBezTo>
                  <a:pt x="1204" y="1036"/>
                  <a:pt x="1244" y="1038"/>
                  <a:pt x="1283" y="1035"/>
                </a:cubicBezTo>
                <a:cubicBezTo>
                  <a:pt x="1307" y="938"/>
                  <a:pt x="1408" y="924"/>
                  <a:pt x="1491" y="901"/>
                </a:cubicBezTo>
                <a:cubicBezTo>
                  <a:pt x="1550" y="786"/>
                  <a:pt x="1516" y="866"/>
                  <a:pt x="1500" y="584"/>
                </a:cubicBezTo>
                <a:cubicBezTo>
                  <a:pt x="1499" y="573"/>
                  <a:pt x="1483" y="541"/>
                  <a:pt x="1475" y="534"/>
                </a:cubicBezTo>
                <a:cubicBezTo>
                  <a:pt x="1460" y="521"/>
                  <a:pt x="1425" y="501"/>
                  <a:pt x="1425" y="501"/>
                </a:cubicBezTo>
                <a:cubicBezTo>
                  <a:pt x="1411" y="461"/>
                  <a:pt x="1429" y="464"/>
                  <a:pt x="1441" y="426"/>
                </a:cubicBezTo>
                <a:cubicBezTo>
                  <a:pt x="1438" y="392"/>
                  <a:pt x="1440" y="358"/>
                  <a:pt x="1433" y="325"/>
                </a:cubicBezTo>
                <a:cubicBezTo>
                  <a:pt x="1422" y="268"/>
                  <a:pt x="1271" y="284"/>
                  <a:pt x="1266" y="284"/>
                </a:cubicBezTo>
                <a:cubicBezTo>
                  <a:pt x="1236" y="243"/>
                  <a:pt x="1210" y="195"/>
                  <a:pt x="1174" y="159"/>
                </a:cubicBezTo>
                <a:cubicBezTo>
                  <a:pt x="1139" y="45"/>
                  <a:pt x="1067" y="57"/>
                  <a:pt x="957" y="50"/>
                </a:cubicBezTo>
                <a:cubicBezTo>
                  <a:pt x="927" y="20"/>
                  <a:pt x="897" y="13"/>
                  <a:pt x="857" y="0"/>
                </a:cubicBezTo>
                <a:cubicBezTo>
                  <a:pt x="842" y="3"/>
                  <a:pt x="798" y="10"/>
                  <a:pt x="782" y="17"/>
                </a:cubicBezTo>
                <a:cubicBezTo>
                  <a:pt x="734" y="38"/>
                  <a:pt x="780" y="30"/>
                  <a:pt x="732" y="42"/>
                </a:cubicBezTo>
                <a:cubicBezTo>
                  <a:pt x="670" y="58"/>
                  <a:pt x="603" y="55"/>
                  <a:pt x="540" y="58"/>
                </a:cubicBezTo>
                <a:cubicBezTo>
                  <a:pt x="471" y="76"/>
                  <a:pt x="465" y="84"/>
                  <a:pt x="381" y="92"/>
                </a:cubicBezTo>
                <a:cubicBezTo>
                  <a:pt x="365" y="102"/>
                  <a:pt x="344" y="111"/>
                  <a:pt x="339" y="133"/>
                </a:cubicBezTo>
                <a:cubicBezTo>
                  <a:pt x="316" y="239"/>
                  <a:pt x="364" y="213"/>
                  <a:pt x="306" y="234"/>
                </a:cubicBezTo>
                <a:cubicBezTo>
                  <a:pt x="297" y="262"/>
                  <a:pt x="289" y="259"/>
                  <a:pt x="306" y="259"/>
                </a:cubicBezTo>
                <a:close/>
              </a:path>
            </a:pathLst>
          </a:custGeom>
          <a:gradFill rotWithShape="1">
            <a:gsLst>
              <a:gs pos="0">
                <a:srgbClr val="471800"/>
              </a:gs>
              <a:gs pos="5000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1554" name="Freeform 53"/>
          <p:cNvSpPr>
            <a:spLocks/>
          </p:cNvSpPr>
          <p:nvPr/>
        </p:nvSpPr>
        <p:spPr bwMode="auto">
          <a:xfrm>
            <a:off x="1403350" y="4508500"/>
            <a:ext cx="144463" cy="1189038"/>
          </a:xfrm>
          <a:custGeom>
            <a:avLst/>
            <a:gdLst>
              <a:gd name="T0" fmla="*/ 2147483647 w 91"/>
              <a:gd name="T1" fmla="*/ 0 h 749"/>
              <a:gd name="T2" fmla="*/ 2147483647 w 91"/>
              <a:gd name="T3" fmla="*/ 2147483647 h 749"/>
              <a:gd name="T4" fmla="*/ 2147483647 w 91"/>
              <a:gd name="T5" fmla="*/ 2147483647 h 749"/>
              <a:gd name="T6" fmla="*/ 2147483647 w 91"/>
              <a:gd name="T7" fmla="*/ 2147483647 h 749"/>
              <a:gd name="T8" fmla="*/ 0 w 91"/>
              <a:gd name="T9" fmla="*/ 2147483647 h 749"/>
              <a:gd name="T10" fmla="*/ 0 w 91"/>
              <a:gd name="T11" fmla="*/ 2147483647 h 749"/>
              <a:gd name="T12" fmla="*/ 2147483647 w 91"/>
              <a:gd name="T13" fmla="*/ 2147483647 h 749"/>
              <a:gd name="T14" fmla="*/ 0 w 91"/>
              <a:gd name="T15" fmla="*/ 2147483647 h 749"/>
              <a:gd name="T16" fmla="*/ 0 w 91"/>
              <a:gd name="T17" fmla="*/ 2147483647 h 749"/>
              <a:gd name="T18" fmla="*/ 0 w 91"/>
              <a:gd name="T19" fmla="*/ 2147483647 h 7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1"/>
              <a:gd name="T31" fmla="*/ 0 h 749"/>
              <a:gd name="T32" fmla="*/ 91 w 91"/>
              <a:gd name="T33" fmla="*/ 749 h 7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1" h="749">
                <a:moveTo>
                  <a:pt x="91" y="0"/>
                </a:moveTo>
                <a:lnTo>
                  <a:pt x="91" y="182"/>
                </a:lnTo>
                <a:lnTo>
                  <a:pt x="68" y="227"/>
                </a:lnTo>
                <a:lnTo>
                  <a:pt x="23" y="227"/>
                </a:lnTo>
                <a:lnTo>
                  <a:pt x="0" y="295"/>
                </a:lnTo>
                <a:lnTo>
                  <a:pt x="0" y="409"/>
                </a:lnTo>
                <a:lnTo>
                  <a:pt x="23" y="499"/>
                </a:lnTo>
                <a:lnTo>
                  <a:pt x="0" y="613"/>
                </a:lnTo>
                <a:lnTo>
                  <a:pt x="0" y="658"/>
                </a:lnTo>
                <a:lnTo>
                  <a:pt x="0" y="74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1555" name="Freeform 54"/>
          <p:cNvSpPr>
            <a:spLocks/>
          </p:cNvSpPr>
          <p:nvPr/>
        </p:nvSpPr>
        <p:spPr bwMode="auto">
          <a:xfrm>
            <a:off x="1619250" y="4508500"/>
            <a:ext cx="215900" cy="1152525"/>
          </a:xfrm>
          <a:custGeom>
            <a:avLst/>
            <a:gdLst>
              <a:gd name="T0" fmla="*/ 0 w 136"/>
              <a:gd name="T1" fmla="*/ 0 h 726"/>
              <a:gd name="T2" fmla="*/ 0 w 136"/>
              <a:gd name="T3" fmla="*/ 2147483647 h 726"/>
              <a:gd name="T4" fmla="*/ 0 w 136"/>
              <a:gd name="T5" fmla="*/ 2147483647 h 726"/>
              <a:gd name="T6" fmla="*/ 0 w 136"/>
              <a:gd name="T7" fmla="*/ 2147483647 h 726"/>
              <a:gd name="T8" fmla="*/ 2147483647 w 136"/>
              <a:gd name="T9" fmla="*/ 2147483647 h 726"/>
              <a:gd name="T10" fmla="*/ 2147483647 w 136"/>
              <a:gd name="T11" fmla="*/ 2147483647 h 726"/>
              <a:gd name="T12" fmla="*/ 2147483647 w 136"/>
              <a:gd name="T13" fmla="*/ 2147483647 h 726"/>
              <a:gd name="T14" fmla="*/ 2147483647 w 136"/>
              <a:gd name="T15" fmla="*/ 2147483647 h 726"/>
              <a:gd name="T16" fmla="*/ 2147483647 w 136"/>
              <a:gd name="T17" fmla="*/ 2147483647 h 7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"/>
              <a:gd name="T28" fmla="*/ 0 h 726"/>
              <a:gd name="T29" fmla="*/ 136 w 136"/>
              <a:gd name="T30" fmla="*/ 726 h 7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" h="726">
                <a:moveTo>
                  <a:pt x="0" y="0"/>
                </a:moveTo>
                <a:lnTo>
                  <a:pt x="0" y="91"/>
                </a:lnTo>
                <a:lnTo>
                  <a:pt x="0" y="227"/>
                </a:lnTo>
                <a:lnTo>
                  <a:pt x="0" y="295"/>
                </a:lnTo>
                <a:lnTo>
                  <a:pt x="46" y="318"/>
                </a:lnTo>
                <a:lnTo>
                  <a:pt x="91" y="363"/>
                </a:lnTo>
                <a:lnTo>
                  <a:pt x="114" y="409"/>
                </a:lnTo>
                <a:lnTo>
                  <a:pt x="136" y="522"/>
                </a:lnTo>
                <a:lnTo>
                  <a:pt x="136" y="7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1556" name="Freeform 55"/>
          <p:cNvSpPr>
            <a:spLocks/>
          </p:cNvSpPr>
          <p:nvPr/>
        </p:nvSpPr>
        <p:spPr bwMode="auto">
          <a:xfrm>
            <a:off x="1692275" y="4508500"/>
            <a:ext cx="215900" cy="1152525"/>
          </a:xfrm>
          <a:custGeom>
            <a:avLst/>
            <a:gdLst>
              <a:gd name="T0" fmla="*/ 0 w 136"/>
              <a:gd name="T1" fmla="*/ 0 h 726"/>
              <a:gd name="T2" fmla="*/ 0 w 136"/>
              <a:gd name="T3" fmla="*/ 2147483647 h 726"/>
              <a:gd name="T4" fmla="*/ 0 w 136"/>
              <a:gd name="T5" fmla="*/ 2147483647 h 726"/>
              <a:gd name="T6" fmla="*/ 2147483647 w 136"/>
              <a:gd name="T7" fmla="*/ 2147483647 h 726"/>
              <a:gd name="T8" fmla="*/ 2147483647 w 136"/>
              <a:gd name="T9" fmla="*/ 2147483647 h 726"/>
              <a:gd name="T10" fmla="*/ 2147483647 w 136"/>
              <a:gd name="T11" fmla="*/ 2147483647 h 7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"/>
              <a:gd name="T19" fmla="*/ 0 h 726"/>
              <a:gd name="T20" fmla="*/ 136 w 136"/>
              <a:gd name="T21" fmla="*/ 726 h 7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" h="726">
                <a:moveTo>
                  <a:pt x="0" y="0"/>
                </a:moveTo>
                <a:lnTo>
                  <a:pt x="0" y="159"/>
                </a:lnTo>
                <a:lnTo>
                  <a:pt x="0" y="295"/>
                </a:lnTo>
                <a:lnTo>
                  <a:pt x="90" y="386"/>
                </a:lnTo>
                <a:lnTo>
                  <a:pt x="113" y="522"/>
                </a:lnTo>
                <a:lnTo>
                  <a:pt x="136" y="7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1557" name="Text Box 56"/>
          <p:cNvSpPr txBox="1">
            <a:spLocks noChangeArrowheads="1"/>
          </p:cNvSpPr>
          <p:nvPr/>
        </p:nvSpPr>
        <p:spPr bwMode="auto">
          <a:xfrm>
            <a:off x="935038" y="5697538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/>
              <a:t>Zona Muerta</a:t>
            </a:r>
            <a:endParaRPr lang="es-ES"/>
          </a:p>
        </p:txBody>
      </p:sp>
      <p:sp>
        <p:nvSpPr>
          <p:cNvPr id="21558" name="Line 57"/>
          <p:cNvSpPr>
            <a:spLocks noChangeShapeType="1"/>
          </p:cNvSpPr>
          <p:nvPr/>
        </p:nvSpPr>
        <p:spPr bwMode="auto">
          <a:xfrm>
            <a:off x="5508625" y="4473575"/>
            <a:ext cx="0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1559" name="Line 58"/>
          <p:cNvSpPr>
            <a:spLocks noChangeShapeType="1"/>
          </p:cNvSpPr>
          <p:nvPr/>
        </p:nvSpPr>
        <p:spPr bwMode="auto">
          <a:xfrm>
            <a:off x="5616575" y="4473575"/>
            <a:ext cx="0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1560" name="Line 59"/>
          <p:cNvSpPr>
            <a:spLocks noChangeShapeType="1"/>
          </p:cNvSpPr>
          <p:nvPr/>
        </p:nvSpPr>
        <p:spPr bwMode="auto">
          <a:xfrm>
            <a:off x="5724525" y="4473575"/>
            <a:ext cx="0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1561" name="Line 60"/>
          <p:cNvSpPr>
            <a:spLocks noChangeShapeType="1"/>
          </p:cNvSpPr>
          <p:nvPr/>
        </p:nvSpPr>
        <p:spPr bwMode="auto">
          <a:xfrm>
            <a:off x="5832475" y="4473575"/>
            <a:ext cx="0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1562" name="Line 61"/>
          <p:cNvSpPr>
            <a:spLocks noChangeShapeType="1"/>
          </p:cNvSpPr>
          <p:nvPr/>
        </p:nvSpPr>
        <p:spPr bwMode="auto">
          <a:xfrm>
            <a:off x="5940425" y="4473575"/>
            <a:ext cx="0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41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2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2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2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2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2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2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2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2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2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2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2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2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2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2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42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42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42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42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42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42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42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42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42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42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42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8" grpId="0" animBg="1"/>
      <p:bldP spid="420869" grpId="0" animBg="1"/>
      <p:bldP spid="420870" grpId="0" animBg="1"/>
      <p:bldP spid="420871" grpId="0" animBg="1"/>
      <p:bldP spid="420872" grpId="0" animBg="1"/>
      <p:bldP spid="420873" grpId="0" animBg="1"/>
      <p:bldP spid="420874" grpId="0" animBg="1"/>
      <p:bldP spid="420875" grpId="0" animBg="1"/>
      <p:bldP spid="420876" grpId="0" animBg="1"/>
      <p:bldP spid="420877" grpId="0" animBg="1"/>
      <p:bldP spid="420879" grpId="0" animBg="1"/>
      <p:bldP spid="420880" grpId="0" animBg="1"/>
      <p:bldP spid="420881" grpId="0" animBg="1"/>
      <p:bldP spid="420882" grpId="0" animBg="1"/>
      <p:bldP spid="420883" grpId="0" animBg="1"/>
      <p:bldP spid="420888" grpId="0" animBg="1"/>
      <p:bldP spid="420889" grpId="0" animBg="1"/>
      <p:bldP spid="420890" grpId="0" animBg="1"/>
      <p:bldP spid="420891" grpId="0" animBg="1"/>
      <p:bldP spid="420892" grpId="0" animBg="1"/>
      <p:bldP spid="420893" grpId="0" animBg="1"/>
      <p:bldP spid="420894" grpId="0" animBg="1"/>
      <p:bldP spid="420895" grpId="0" animBg="1"/>
      <p:bldP spid="420896" grpId="0" animBg="1"/>
      <p:bldP spid="420897" grpId="0" animBg="1"/>
      <p:bldP spid="420898" grpId="0" animBg="1"/>
      <p:bldP spid="420899" grpId="0" animBg="1"/>
      <p:bldP spid="420900" grpId="0" animBg="1"/>
      <p:bldP spid="420901" grpId="0" animBg="1"/>
      <p:bldP spid="420902" grpId="0" animBg="1"/>
      <p:bldP spid="420903" grpId="0" animBg="1"/>
      <p:bldP spid="420904" grpId="0" animBg="1"/>
      <p:bldP spid="420905" grpId="0" animBg="1"/>
      <p:bldP spid="420906" grpId="0" animBg="1"/>
      <p:bldP spid="420907" grpId="0" animBg="1"/>
      <p:bldP spid="420908" grpId="0" animBg="1"/>
      <p:bldP spid="420909" grpId="0" animBg="1"/>
      <p:bldP spid="420910" grpId="0" animBg="1"/>
      <p:bldP spid="420911" grpId="0" animBg="1"/>
      <p:bldP spid="420912" grpId="0" animBg="1"/>
      <p:bldP spid="420913" grpId="0" animBg="1"/>
      <p:bldP spid="420914" grpId="0" animBg="1"/>
      <p:bldP spid="4209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/>
              <a:t>Sistemas de lixiviación</a:t>
            </a:r>
          </a:p>
          <a:p>
            <a:r>
              <a:rPr lang="es-CL" dirty="0"/>
              <a:t>En general, la práctica industrial de la lixiviación presenta diferentes sistemas de</a:t>
            </a:r>
          </a:p>
          <a:p>
            <a:r>
              <a:rPr lang="es-CL" dirty="0"/>
              <a:t>operación que se seleccionan de acuerdo a factores técnicos y económicos en el</a:t>
            </a:r>
          </a:p>
          <a:p>
            <a:r>
              <a:rPr lang="es-CL" dirty="0"/>
              <a:t>análisis de un proyecto, algunos de los cuales son :</a:t>
            </a:r>
          </a:p>
          <a:p>
            <a:r>
              <a:rPr lang="es-CL" dirty="0"/>
              <a:t>- ley de la especie de interés a recuperar</a:t>
            </a:r>
          </a:p>
          <a:p>
            <a:r>
              <a:rPr lang="es-CL" dirty="0"/>
              <a:t>- reservas de mineral</a:t>
            </a:r>
          </a:p>
          <a:p>
            <a:r>
              <a:rPr lang="es-CL" dirty="0"/>
              <a:t>- caracterización mineralógica y geológica</a:t>
            </a:r>
          </a:p>
          <a:p>
            <a:r>
              <a:rPr lang="es-CL" dirty="0"/>
              <a:t>- comportamiento metalúrgico</a:t>
            </a:r>
          </a:p>
          <a:p>
            <a:r>
              <a:rPr lang="es-CL" dirty="0"/>
              <a:t>- capacidad de procesamiento</a:t>
            </a:r>
          </a:p>
          <a:p>
            <a:r>
              <a:rPr lang="es-CL" dirty="0"/>
              <a:t>- costos de operación y de capital</a:t>
            </a:r>
          </a:p>
          <a:p>
            <a:r>
              <a:rPr lang="es-CL" dirty="0"/>
              <a:t>- rentabilidad económica, ...</a:t>
            </a:r>
          </a:p>
        </p:txBody>
      </p:sp>
    </p:spTree>
    <p:extLst>
      <p:ext uri="{BB962C8B-B14F-4D97-AF65-F5344CB8AC3E}">
        <p14:creationId xmlns:p14="http://schemas.microsoft.com/office/powerpoint/2010/main" val="2616623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 fontScale="85000" lnSpcReduction="20000"/>
          </a:bodyPr>
          <a:lstStyle/>
          <a:p>
            <a:r>
              <a:rPr lang="es-CL" b="1" dirty="0"/>
              <a:t>Extracción por solventes</a:t>
            </a:r>
          </a:p>
          <a:p>
            <a:r>
              <a:rPr lang="es-CL" dirty="0" smtClean="0"/>
              <a:t>Introducción</a:t>
            </a:r>
            <a:endParaRPr lang="es-CL" dirty="0"/>
          </a:p>
          <a:p>
            <a:r>
              <a:rPr lang="es-CL" dirty="0"/>
              <a:t>Uno de los métodos de purificación que ha tenido un espectacular desarrollo en</a:t>
            </a:r>
          </a:p>
          <a:p>
            <a:r>
              <a:rPr lang="es-CL" dirty="0"/>
              <a:t>este último tiempo, ha sido el proceso de extracción por solventes o proceso SX.</a:t>
            </a:r>
          </a:p>
          <a:p>
            <a:r>
              <a:rPr lang="es-CL" dirty="0"/>
              <a:t>Ello se ha traducido en la instalación de numerosas plantas que operan</a:t>
            </a:r>
          </a:p>
          <a:p>
            <a:r>
              <a:rPr lang="es-CL" dirty="0"/>
              <a:t>actualmente en el mundo en la separación, purificación y concentración de más de</a:t>
            </a:r>
          </a:p>
          <a:p>
            <a:r>
              <a:rPr lang="es-CL" dirty="0"/>
              <a:t>una treintena de elementos químicos, como cobre, </a:t>
            </a:r>
            <a:r>
              <a:rPr lang="es-CL" dirty="0" err="1"/>
              <a:t>niquel</a:t>
            </a:r>
            <a:r>
              <a:rPr lang="es-CL" dirty="0"/>
              <a:t>, cobalto, zinc, uranio,</a:t>
            </a:r>
          </a:p>
          <a:p>
            <a:r>
              <a:rPr lang="es-CL" dirty="0"/>
              <a:t>molibdeno, tungsteno, vanadio, tierras raras, zirconio, hafnio, niobio, tantalio, boro,</a:t>
            </a:r>
          </a:p>
          <a:p>
            <a:r>
              <a:rPr lang="es-CL" dirty="0"/>
              <a:t>germanio, arsénico, renio, torio, el grupo de los metales del platino, berilio y otros.</a:t>
            </a:r>
          </a:p>
        </p:txBody>
      </p:sp>
    </p:spTree>
    <p:extLst>
      <p:ext uri="{BB962C8B-B14F-4D97-AF65-F5344CB8AC3E}">
        <p14:creationId xmlns:p14="http://schemas.microsoft.com/office/powerpoint/2010/main" val="4204776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b="1" dirty="0"/>
              <a:t>Proceso SX - EW de Cobre</a:t>
            </a:r>
          </a:p>
          <a:p>
            <a:r>
              <a:rPr lang="es-CL" dirty="0"/>
              <a:t>El proceso de extracción por solventes, conocido en la hidrometalurgia del cobre</a:t>
            </a:r>
          </a:p>
          <a:p>
            <a:r>
              <a:rPr lang="es-CL" dirty="0"/>
              <a:t>también como SX (del inglés </a:t>
            </a:r>
            <a:r>
              <a:rPr lang="es-CL" dirty="0" err="1"/>
              <a:t>Solvent</a:t>
            </a:r>
            <a:r>
              <a:rPr lang="es-CL" dirty="0"/>
              <a:t> </a:t>
            </a:r>
            <a:r>
              <a:rPr lang="es-CL" dirty="0" err="1"/>
              <a:t>Extracction</a:t>
            </a:r>
            <a:r>
              <a:rPr lang="es-CL" dirty="0"/>
              <a:t>), consiste en la extracción</a:t>
            </a:r>
          </a:p>
          <a:p>
            <a:r>
              <a:rPr lang="es-CL" dirty="0"/>
              <a:t>selectiva del cobre contenido en las soluciones de lixiviación mediante un solvente</a:t>
            </a:r>
          </a:p>
          <a:p>
            <a:r>
              <a:rPr lang="es-CL" dirty="0"/>
              <a:t>orgánico, para luego transferirlo a una solución de sulfato de cobre pura y</a:t>
            </a:r>
          </a:p>
          <a:p>
            <a:r>
              <a:rPr lang="es-CL" dirty="0"/>
              <a:t>concentrada, denominada electrolito rico.</a:t>
            </a:r>
          </a:p>
        </p:txBody>
      </p:sp>
    </p:spTree>
    <p:extLst>
      <p:ext uri="{BB962C8B-B14F-4D97-AF65-F5344CB8AC3E}">
        <p14:creationId xmlns:p14="http://schemas.microsoft.com/office/powerpoint/2010/main" val="587693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b="1" dirty="0"/>
              <a:t>Descripción general</a:t>
            </a:r>
          </a:p>
          <a:p>
            <a:r>
              <a:rPr lang="es-CL" dirty="0"/>
              <a:t>La planta SX recibe la solución rica generada en la etapa de lixiviación en pilas de</a:t>
            </a:r>
          </a:p>
          <a:p>
            <a:r>
              <a:rPr lang="es-CL" dirty="0"/>
              <a:t>minerales de cobre. Esta solución se caracteriza por tener una baja concentración</a:t>
            </a:r>
          </a:p>
          <a:p>
            <a:r>
              <a:rPr lang="es-CL" dirty="0"/>
              <a:t>de cobre disuelto, junto con impurezas como el Fe, Cl, Al, Mn, Mg, </a:t>
            </a:r>
            <a:r>
              <a:rPr lang="es-CL" dirty="0" err="1"/>
              <a:t>Na</a:t>
            </a:r>
            <a:r>
              <a:rPr lang="es-CL" dirty="0"/>
              <a:t> y otros</a:t>
            </a:r>
          </a:p>
          <a:p>
            <a:r>
              <a:rPr lang="es-CL" dirty="0"/>
              <a:t>disueltos durante el proceso</a:t>
            </a:r>
          </a:p>
        </p:txBody>
      </p:sp>
    </p:spTree>
    <p:extLst>
      <p:ext uri="{BB962C8B-B14F-4D97-AF65-F5344CB8AC3E}">
        <p14:creationId xmlns:p14="http://schemas.microsoft.com/office/powerpoint/2010/main" val="3243793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/>
          </a:bodyPr>
          <a:lstStyle/>
          <a:p>
            <a:r>
              <a:rPr lang="es-CL" dirty="0"/>
              <a:t>El objetivo del proceso SX es extraer selectivamente el cobre contenido en esta</a:t>
            </a:r>
          </a:p>
          <a:p>
            <a:r>
              <a:rPr lang="es-CL" dirty="0"/>
              <a:t>solución rica impura, mediante intercambio </a:t>
            </a:r>
            <a:r>
              <a:rPr lang="es-CL" dirty="0" err="1"/>
              <a:t>ionico</a:t>
            </a:r>
            <a:r>
              <a:rPr lang="es-CL" dirty="0"/>
              <a:t> entre la </a:t>
            </a:r>
            <a:r>
              <a:rPr lang="es-CL" b="1" dirty="0"/>
              <a:t>fase acuosa </a:t>
            </a:r>
            <a:r>
              <a:rPr lang="es-CL" dirty="0"/>
              <a:t>(solución</a:t>
            </a:r>
          </a:p>
          <a:p>
            <a:r>
              <a:rPr lang="es-CL" dirty="0"/>
              <a:t>rica) y el </a:t>
            </a:r>
            <a:r>
              <a:rPr lang="es-CL" b="1" dirty="0"/>
              <a:t>reactivo orgánico</a:t>
            </a:r>
            <a:r>
              <a:rPr lang="es-CL" dirty="0"/>
              <a:t>. Este reactivo es capaz de descargar el cobre en una</a:t>
            </a:r>
          </a:p>
          <a:p>
            <a:r>
              <a:rPr lang="es-CL" dirty="0" smtClean="0"/>
              <a:t>etapa </a:t>
            </a:r>
            <a:r>
              <a:rPr lang="es-CL" dirty="0"/>
              <a:t>posterior del proceso a una solución de alta pureza y concentración de</a:t>
            </a:r>
          </a:p>
          <a:p>
            <a:r>
              <a:rPr lang="es-CL" dirty="0"/>
              <a:t>cobre y ácido, formando un electrolito apto para ser </a:t>
            </a:r>
            <a:r>
              <a:rPr lang="es-CL" dirty="0" err="1"/>
              <a:t>electrodepositado</a:t>
            </a:r>
            <a:r>
              <a:rPr lang="es-CL" dirty="0"/>
              <a:t> en el sector</a:t>
            </a:r>
          </a:p>
          <a:p>
            <a:r>
              <a:rPr lang="es-CL" dirty="0"/>
              <a:t>EW</a:t>
            </a:r>
          </a:p>
        </p:txBody>
      </p:sp>
    </p:spTree>
    <p:extLst>
      <p:ext uri="{BB962C8B-B14F-4D97-AF65-F5344CB8AC3E}">
        <p14:creationId xmlns:p14="http://schemas.microsoft.com/office/powerpoint/2010/main" val="3271407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/>
              <a:t>Planta extracción por solventes en una operación de</a:t>
            </a:r>
          </a:p>
          <a:p>
            <a:r>
              <a:rPr lang="es-CL" dirty="0"/>
              <a:t>lixiviación de cobre.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6048671" cy="452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48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/>
              <a:t>Extracción (</a:t>
            </a:r>
            <a:r>
              <a:rPr lang="es-CL" dirty="0" err="1"/>
              <a:t>Extraction</a:t>
            </a:r>
            <a:r>
              <a:rPr lang="es-CL" dirty="0"/>
              <a:t>)</a:t>
            </a:r>
          </a:p>
          <a:p>
            <a:r>
              <a:rPr lang="es-CL" dirty="0"/>
              <a:t>La solución rica proveniente de las pilas es mezclada con la fase orgánica</a:t>
            </a:r>
          </a:p>
          <a:p>
            <a:r>
              <a:rPr lang="es-CL" dirty="0"/>
              <a:t>(orgánico descargado), para extraer SELECTIVAMENTE el cobre obteniendo una</a:t>
            </a:r>
          </a:p>
          <a:p>
            <a:r>
              <a:rPr lang="es-CL" dirty="0"/>
              <a:t>solución pobre en cobre, llamada refino, que es reciclada a la etapa de lixiviación</a:t>
            </a:r>
          </a:p>
          <a:p>
            <a:r>
              <a:rPr lang="es-CL" dirty="0"/>
              <a:t>en pilas. Se obtiene en esta etapa una fase orgánica cargada, que es avanzada a</a:t>
            </a:r>
          </a:p>
          <a:p>
            <a:r>
              <a:rPr lang="es-CL" dirty="0"/>
              <a:t>la siguiente etapa.</a:t>
            </a:r>
          </a:p>
        </p:txBody>
      </p:sp>
    </p:spTree>
    <p:extLst>
      <p:ext uri="{BB962C8B-B14F-4D97-AF65-F5344CB8AC3E}">
        <p14:creationId xmlns:p14="http://schemas.microsoft.com/office/powerpoint/2010/main" val="3221179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 err="1"/>
              <a:t>Reextracción</a:t>
            </a:r>
            <a:r>
              <a:rPr lang="es-CL" dirty="0"/>
              <a:t> (</a:t>
            </a:r>
            <a:r>
              <a:rPr lang="es-CL" dirty="0" err="1"/>
              <a:t>Stripping</a:t>
            </a:r>
            <a:r>
              <a:rPr lang="es-CL" dirty="0"/>
              <a:t>)</a:t>
            </a:r>
          </a:p>
          <a:p>
            <a:r>
              <a:rPr lang="es-CL" dirty="0"/>
              <a:t>El orgánico cargado se pone en contacto con electrolito pobre proveniente del</a:t>
            </a:r>
          </a:p>
          <a:p>
            <a:r>
              <a:rPr lang="es-CL" dirty="0"/>
              <a:t>proceso de </a:t>
            </a:r>
            <a:r>
              <a:rPr lang="es-CL" dirty="0" err="1"/>
              <a:t>electroobtención</a:t>
            </a:r>
            <a:r>
              <a:rPr lang="es-CL" dirty="0"/>
              <a:t>, de alta acidez (150-200 </a:t>
            </a:r>
            <a:r>
              <a:rPr lang="es-CL" dirty="0" err="1"/>
              <a:t>gpl</a:t>
            </a:r>
            <a:r>
              <a:rPr lang="es-CL" dirty="0"/>
              <a:t> H2SO4). El cobre pasa</a:t>
            </a:r>
          </a:p>
          <a:p>
            <a:r>
              <a:rPr lang="es-CL" dirty="0"/>
              <a:t>de la fase orgánica a la fase acuosa, </a:t>
            </a:r>
            <a:r>
              <a:rPr lang="es-CL" dirty="0" smtClean="0"/>
              <a:t>obteniéndose </a:t>
            </a:r>
            <a:r>
              <a:rPr lang="es-CL" dirty="0"/>
              <a:t>una fase orgánica descargada</a:t>
            </a:r>
          </a:p>
          <a:p>
            <a:r>
              <a:rPr lang="es-CL" dirty="0"/>
              <a:t>que se recicla a la etapa de extracción y un electrolito rico que avanza hacia la</a:t>
            </a:r>
          </a:p>
          <a:p>
            <a:r>
              <a:rPr lang="es-CL" dirty="0" err="1"/>
              <a:t>electroobtención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66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/>
              <a:t>Mecanismo de la transferencia de cobre</a:t>
            </a:r>
          </a:p>
          <a:p>
            <a:r>
              <a:rPr lang="es-CL" dirty="0"/>
              <a:t>El proceso SX se basa en la siguiente reacción REVERSIBLE de intercambio</a:t>
            </a:r>
          </a:p>
          <a:p>
            <a:r>
              <a:rPr lang="es-CL" dirty="0" err="1"/>
              <a:t>ionico</a:t>
            </a:r>
            <a:r>
              <a:rPr lang="es-CL" dirty="0"/>
              <a:t> :</a:t>
            </a:r>
          </a:p>
          <a:p>
            <a:r>
              <a:rPr lang="es-CL" dirty="0"/>
              <a:t>Cu2+(A) + 2 RH(O) &lt;=&gt; R2Cu(O) + 2 H+(A)</a:t>
            </a:r>
          </a:p>
          <a:p>
            <a:r>
              <a:rPr lang="es-CL" dirty="0"/>
              <a:t>en la cual el sentido de reacción está controlado por la acidez o pH de la solución</a:t>
            </a:r>
          </a:p>
          <a:p>
            <a:r>
              <a:rPr lang="es-CL" dirty="0"/>
              <a:t>acuosa.</a:t>
            </a:r>
          </a:p>
        </p:txBody>
      </p:sp>
    </p:spTree>
    <p:extLst>
      <p:ext uri="{BB962C8B-B14F-4D97-AF65-F5344CB8AC3E}">
        <p14:creationId xmlns:p14="http://schemas.microsoft.com/office/powerpoint/2010/main" val="2024633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En la etapa de extracción, el reactivo orgánico se contacta con la </a:t>
            </a:r>
            <a:r>
              <a:rPr lang="es-CL" dirty="0" smtClean="0"/>
              <a:t>solución acuosa </a:t>
            </a:r>
            <a:r>
              <a:rPr lang="es-CL" dirty="0"/>
              <a:t>impura de lixiviación y extrae selectivamente desde la fase acuosa los</a:t>
            </a:r>
          </a:p>
          <a:p>
            <a:r>
              <a:rPr lang="es-CL" dirty="0"/>
              <a:t>iones de cobre, </a:t>
            </a:r>
            <a:r>
              <a:rPr lang="es-CL" dirty="0" err="1"/>
              <a:t>incorporandolos</a:t>
            </a:r>
            <a:r>
              <a:rPr lang="es-CL" dirty="0"/>
              <a:t> en la fase orgánica. El ion cúprico reacciona </a:t>
            </a:r>
            <a:r>
              <a:rPr lang="es-CL" dirty="0" smtClean="0"/>
              <a:t>con el </a:t>
            </a:r>
            <a:r>
              <a:rPr lang="es-CL" dirty="0" err="1"/>
              <a:t>extractante</a:t>
            </a:r>
            <a:r>
              <a:rPr lang="es-CL" dirty="0"/>
              <a:t> formando un compuesto </a:t>
            </a:r>
            <a:r>
              <a:rPr lang="es-CL" dirty="0" err="1"/>
              <a:t>organometálico</a:t>
            </a:r>
            <a:r>
              <a:rPr lang="es-CL" dirty="0"/>
              <a:t> insoluble en </a:t>
            </a:r>
            <a:r>
              <a:rPr lang="es-CL" dirty="0" smtClean="0"/>
              <a:t>agua, totalmente </a:t>
            </a:r>
            <a:r>
              <a:rPr lang="es-CL" dirty="0"/>
              <a:t>soluble en el solvente orgánico (Kerosene, ...), con la cual se produce</a:t>
            </a:r>
          </a:p>
          <a:p>
            <a:r>
              <a:rPr lang="es-CL" dirty="0"/>
              <a:t>la extracción del cobre desde la fase acuosa a la orgánica. Mediante </a:t>
            </a:r>
            <a:r>
              <a:rPr lang="es-CL" dirty="0" smtClean="0"/>
              <a:t>este mecanismo</a:t>
            </a:r>
            <a:r>
              <a:rPr lang="es-CL" dirty="0"/>
              <a:t>, cada ion de cobre se intercambio con dos iones de hidrogeno </a:t>
            </a:r>
            <a:r>
              <a:rPr lang="es-CL" dirty="0" smtClean="0"/>
              <a:t>que pasan </a:t>
            </a:r>
            <a:r>
              <a:rPr lang="es-CL" dirty="0"/>
              <a:t>a la fase acuosa donde se regenera ácido sulfúrico en una proporción </a:t>
            </a:r>
            <a:r>
              <a:rPr lang="es-CL" dirty="0" smtClean="0"/>
              <a:t>de 1.54 </a:t>
            </a:r>
            <a:r>
              <a:rPr lang="es-CL" dirty="0"/>
              <a:t>(kg de ácido / kg de cobre).</a:t>
            </a:r>
          </a:p>
        </p:txBody>
      </p:sp>
    </p:spTree>
    <p:extLst>
      <p:ext uri="{BB962C8B-B14F-4D97-AF65-F5344CB8AC3E}">
        <p14:creationId xmlns:p14="http://schemas.microsoft.com/office/powerpoint/2010/main" val="3921425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/>
              <a:t>La etapa de </a:t>
            </a:r>
            <a:r>
              <a:rPr lang="es-CL" dirty="0" err="1"/>
              <a:t>reextracción</a:t>
            </a:r>
            <a:r>
              <a:rPr lang="es-CL" dirty="0"/>
              <a:t> ocurre por efecto del cambio de acidez en la fase</a:t>
            </a:r>
          </a:p>
          <a:p>
            <a:r>
              <a:rPr lang="es-CL" dirty="0"/>
              <a:t>acuosa, revertiendo la reacción y generando un electrolito de alta pureza y alta</a:t>
            </a:r>
          </a:p>
          <a:p>
            <a:r>
              <a:rPr lang="es-CL" dirty="0"/>
              <a:t>concentración en cobre.</a:t>
            </a:r>
          </a:p>
          <a:p>
            <a:r>
              <a:rPr lang="es-CL" dirty="0"/>
              <a:t>R2Cu(O) + 2 H+(A) &lt;=&gt; Cu2+(A) + 2 RH(O)</a:t>
            </a:r>
          </a:p>
        </p:txBody>
      </p:sp>
    </p:spTree>
    <p:extLst>
      <p:ext uri="{BB962C8B-B14F-4D97-AF65-F5344CB8AC3E}">
        <p14:creationId xmlns:p14="http://schemas.microsoft.com/office/powerpoint/2010/main" val="46154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/>
              <a:t>Una forma de clasificar los métodos de lixiviación es :</a:t>
            </a:r>
          </a:p>
          <a:p>
            <a:r>
              <a:rPr lang="es-CL" b="1" dirty="0"/>
              <a:t>Lixiviación de lechos fijos </a:t>
            </a:r>
            <a:r>
              <a:rPr lang="es-CL" dirty="0"/>
              <a:t>:</a:t>
            </a:r>
          </a:p>
          <a:p>
            <a:r>
              <a:rPr lang="es-CL" dirty="0"/>
              <a:t>- in situ, in place</a:t>
            </a:r>
          </a:p>
          <a:p>
            <a:r>
              <a:rPr lang="es-CL" dirty="0"/>
              <a:t>- en botaderos</a:t>
            </a:r>
          </a:p>
          <a:p>
            <a:r>
              <a:rPr lang="es-CL" dirty="0"/>
              <a:t>- en pilas</a:t>
            </a:r>
          </a:p>
          <a:p>
            <a:r>
              <a:rPr lang="es-CL" dirty="0"/>
              <a:t>- en bateas</a:t>
            </a:r>
          </a:p>
          <a:p>
            <a:r>
              <a:rPr lang="es-CL" b="1" dirty="0"/>
              <a:t>Lixiviación de pulpas </a:t>
            </a:r>
            <a:r>
              <a:rPr lang="es-CL" dirty="0"/>
              <a:t>:</a:t>
            </a:r>
          </a:p>
          <a:p>
            <a:r>
              <a:rPr lang="es-CL" dirty="0"/>
              <a:t>- por agitación, a presión ambiente</a:t>
            </a:r>
          </a:p>
          <a:p>
            <a:r>
              <a:rPr lang="es-CL" dirty="0"/>
              <a:t>- en autoclaves</a:t>
            </a:r>
          </a:p>
        </p:txBody>
      </p:sp>
    </p:spTree>
    <p:extLst>
      <p:ext uri="{BB962C8B-B14F-4D97-AF65-F5344CB8AC3E}">
        <p14:creationId xmlns:p14="http://schemas.microsoft.com/office/powerpoint/2010/main" val="23795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Configuración de plantas SX</a:t>
            </a:r>
          </a:p>
          <a:p>
            <a:r>
              <a:rPr lang="es-CL" dirty="0"/>
              <a:t>Las plantas de extracción por solventes, tanto en la extracción como en </a:t>
            </a:r>
            <a:r>
              <a:rPr lang="es-CL" dirty="0" smtClean="0"/>
              <a:t>la </a:t>
            </a:r>
            <a:r>
              <a:rPr lang="es-CL" dirty="0" err="1" smtClean="0"/>
              <a:t>reextracción</a:t>
            </a:r>
            <a:r>
              <a:rPr lang="es-CL" dirty="0"/>
              <a:t>, están configuradas en UNA, DOS O TRES ETAPAS DE </a:t>
            </a:r>
            <a:r>
              <a:rPr lang="es-CL" dirty="0" smtClean="0"/>
              <a:t>CONTACTO de </a:t>
            </a:r>
            <a:r>
              <a:rPr lang="es-CL" dirty="0"/>
              <a:t>las fases acuosa y orgánica, con el objeto de aumentar el tiempo de </a:t>
            </a:r>
            <a:r>
              <a:rPr lang="es-CL" dirty="0" smtClean="0"/>
              <a:t>contacto entre </a:t>
            </a:r>
            <a:r>
              <a:rPr lang="es-CL" dirty="0"/>
              <a:t>ambas fases y mejorar la transferencia de cobre. El contacto de las </a:t>
            </a:r>
            <a:r>
              <a:rPr lang="es-CL" dirty="0" smtClean="0"/>
              <a:t>fases orgánica </a:t>
            </a:r>
            <a:r>
              <a:rPr lang="es-CL" dirty="0"/>
              <a:t>y acuosa se realiza EN </a:t>
            </a:r>
            <a:r>
              <a:rPr lang="es-CL" dirty="0" smtClean="0"/>
              <a:t>CONTRACORRIENTE. Además</a:t>
            </a:r>
            <a:r>
              <a:rPr lang="es-CL" dirty="0"/>
              <a:t>, en algunos casos, se debe incorporar una etapa de lavado del </a:t>
            </a:r>
            <a:r>
              <a:rPr lang="es-CL" dirty="0" smtClean="0"/>
              <a:t>orgánico cargado</a:t>
            </a:r>
            <a:r>
              <a:rPr lang="es-CL" dirty="0"/>
              <a:t>, con el objeto </a:t>
            </a:r>
            <a:r>
              <a:rPr lang="es-CL" dirty="0" smtClean="0"/>
              <a:t>de eliminar </a:t>
            </a:r>
            <a:r>
              <a:rPr lang="es-CL" dirty="0"/>
              <a:t>impurezas dañinas </a:t>
            </a:r>
            <a:r>
              <a:rPr lang="es-CL" dirty="0" smtClean="0"/>
              <a:t>en la </a:t>
            </a:r>
            <a:r>
              <a:rPr lang="es-CL" dirty="0" err="1" smtClean="0"/>
              <a:t>electroobtención</a:t>
            </a:r>
            <a:r>
              <a:rPr lang="es-CL" dirty="0"/>
              <a:t>, </a:t>
            </a:r>
            <a:r>
              <a:rPr lang="es-CL" dirty="0" smtClean="0"/>
              <a:t>por ejemplo </a:t>
            </a:r>
            <a:r>
              <a:rPr lang="es-CL" dirty="0"/>
              <a:t>el cloro.</a:t>
            </a:r>
          </a:p>
        </p:txBody>
      </p:sp>
    </p:spTree>
    <p:extLst>
      <p:ext uri="{BB962C8B-B14F-4D97-AF65-F5344CB8AC3E}">
        <p14:creationId xmlns:p14="http://schemas.microsoft.com/office/powerpoint/2010/main" val="2985558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Picture 4" descr="oxides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106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/>
              <a:t>Estructura química general de las </a:t>
            </a:r>
            <a:r>
              <a:rPr lang="es-CL" dirty="0" err="1"/>
              <a:t>Oximas</a:t>
            </a:r>
            <a:r>
              <a:rPr lang="es-CL" dirty="0"/>
              <a:t> utilizadas</a:t>
            </a:r>
          </a:p>
          <a:p>
            <a:r>
              <a:rPr lang="es-CL" dirty="0"/>
              <a:t>comercialmente para la recuperación de cobre.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564904"/>
            <a:ext cx="48672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459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891480"/>
            <a:ext cx="4562475" cy="75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951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Tipos de </a:t>
            </a:r>
            <a:r>
              <a:rPr lang="es-CL" dirty="0" err="1"/>
              <a:t>extractantes</a:t>
            </a:r>
            <a:endParaRPr lang="es-CL" dirty="0"/>
          </a:p>
          <a:p>
            <a:r>
              <a:rPr lang="es-CL" dirty="0" err="1"/>
              <a:t>Ketoximas</a:t>
            </a:r>
            <a:endParaRPr lang="es-CL" dirty="0"/>
          </a:p>
          <a:p>
            <a:r>
              <a:rPr lang="es-CL" dirty="0"/>
              <a:t>Las KETOXIMAS fueron los primeros reactivos usados comercialmente para la</a:t>
            </a:r>
          </a:p>
          <a:p>
            <a:r>
              <a:rPr lang="es-CL" dirty="0"/>
              <a:t>extracción de cobre desde soluciones diluidas y fueron usados exclusivamente</a:t>
            </a:r>
          </a:p>
          <a:p>
            <a:r>
              <a:rPr lang="es-CL" dirty="0"/>
              <a:t>durante 12 años. Sus principales propiedades eran : excelente separación de</a:t>
            </a:r>
          </a:p>
          <a:p>
            <a:r>
              <a:rPr lang="es-CL" dirty="0"/>
              <a:t>fases, bajas pérdidas de orgánico por arrastre y baja formación de </a:t>
            </a:r>
            <a:r>
              <a:rPr lang="es-CL" dirty="0" err="1"/>
              <a:t>crud</a:t>
            </a:r>
            <a:r>
              <a:rPr lang="es-CL" dirty="0"/>
              <a:t>. Su uso,</a:t>
            </a:r>
          </a:p>
          <a:p>
            <a:r>
              <a:rPr lang="es-CL" dirty="0"/>
              <a:t>sin embargo fue limitado, debido a dos desventajas principales : </a:t>
            </a:r>
            <a:r>
              <a:rPr lang="es-CL" dirty="0" err="1"/>
              <a:t>Extractante</a:t>
            </a:r>
            <a:endParaRPr lang="es-CL" dirty="0"/>
          </a:p>
          <a:p>
            <a:r>
              <a:rPr lang="es-CL" dirty="0"/>
              <a:t>moderados de cobre y cinética lenta a bajas temperaturas. El reactivo típico fue el</a:t>
            </a:r>
          </a:p>
          <a:p>
            <a:r>
              <a:rPr lang="es-CL" dirty="0"/>
              <a:t>LIX 64N.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3004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4647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7890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701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 fontScale="70000" lnSpcReduction="20000"/>
          </a:bodyPr>
          <a:lstStyle/>
          <a:p>
            <a:r>
              <a:rPr lang="es-CL" sz="4000" b="1" dirty="0"/>
              <a:t>Lixiviación in situ - in place</a:t>
            </a:r>
          </a:p>
          <a:p>
            <a:r>
              <a:rPr lang="es-CL" b="1" dirty="0"/>
              <a:t>La lixiviación IN PLACE se refiere a la lixiviación de </a:t>
            </a:r>
            <a:r>
              <a:rPr lang="es-CL" b="1" dirty="0" smtClean="0"/>
              <a:t>residuos fragmentados</a:t>
            </a:r>
            <a:endParaRPr lang="es-CL" b="1" dirty="0"/>
          </a:p>
          <a:p>
            <a:r>
              <a:rPr lang="es-CL" b="1" dirty="0"/>
              <a:t>dejados en minas abandonadas, mientras la lixiviación IN SITU se refiere a la</a:t>
            </a:r>
          </a:p>
          <a:p>
            <a:r>
              <a:rPr lang="es-CL" b="1" dirty="0"/>
              <a:t>aplicación de soluciones directamente a un cuerpo mineralizado.</a:t>
            </a:r>
          </a:p>
          <a:p>
            <a:r>
              <a:rPr lang="es-CL" b="1" dirty="0"/>
              <a:t>Por lo general, estas operaciones presentan actualmente un gran interés por los</a:t>
            </a:r>
          </a:p>
          <a:p>
            <a:r>
              <a:rPr lang="es-CL" b="1" dirty="0"/>
              <a:t>bajos costos de inversión y operación que se requieren, y que posibilitan recuperar</a:t>
            </a:r>
          </a:p>
          <a:p>
            <a:r>
              <a:rPr lang="es-CL" b="1" dirty="0"/>
              <a:t>valores metálicos que de otra manera no podrían ser extraídos. Los bajos costos</a:t>
            </a:r>
          </a:p>
          <a:p>
            <a:r>
              <a:rPr lang="es-CL" b="1" dirty="0"/>
              <a:t>son consecuencia de evitar o al menos disminuir los costos de extracción minera,</a:t>
            </a:r>
          </a:p>
          <a:p>
            <a:r>
              <a:rPr lang="es-CL" b="1" dirty="0"/>
              <a:t>el transporte del mineral a la planta y de los desechos finales del proceso, y la</a:t>
            </a:r>
          </a:p>
          <a:p>
            <a:r>
              <a:rPr lang="es-CL" b="1" dirty="0"/>
              <a:t>construcción de una planta de lixiviación. Generalmente, la recuperación es baja (</a:t>
            </a:r>
          </a:p>
          <a:p>
            <a:r>
              <a:rPr lang="es-CL" b="1" dirty="0"/>
              <a:t>&lt; 50% ).</a:t>
            </a:r>
          </a:p>
        </p:txBody>
      </p:sp>
    </p:spTree>
    <p:extLst>
      <p:ext uri="{BB962C8B-B14F-4D97-AF65-F5344CB8AC3E}">
        <p14:creationId xmlns:p14="http://schemas.microsoft.com/office/powerpoint/2010/main" val="87304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 fontScale="77500" lnSpcReduction="20000"/>
          </a:bodyPr>
          <a:lstStyle/>
          <a:p>
            <a:r>
              <a:rPr lang="es-CL" sz="3600" b="1" dirty="0"/>
              <a:t>Lixiviación en botaderos (</a:t>
            </a:r>
            <a:r>
              <a:rPr lang="es-CL" sz="3600" b="1" dirty="0" err="1"/>
              <a:t>Dump</a:t>
            </a:r>
            <a:r>
              <a:rPr lang="es-CL" sz="3600" b="1" dirty="0"/>
              <a:t> </a:t>
            </a:r>
            <a:r>
              <a:rPr lang="es-CL" sz="3600" b="1" dirty="0" err="1"/>
              <a:t>leaching</a:t>
            </a:r>
            <a:r>
              <a:rPr lang="es-CL" sz="3600" b="1" dirty="0"/>
              <a:t>)</a:t>
            </a:r>
          </a:p>
          <a:p>
            <a:r>
              <a:rPr lang="es-CL" b="1" dirty="0"/>
              <a:t>Esta técnica consiste en lixiviar lastres, desmontes o sobrecarga de minas de tajo</a:t>
            </a:r>
          </a:p>
          <a:p>
            <a:r>
              <a:rPr lang="es-CL" b="1" dirty="0"/>
              <a:t>abierto, los que debido a sus bajas leyes (por ej. &lt; 0.4% Cu) no pueden ser</a:t>
            </a:r>
          </a:p>
          <a:p>
            <a:r>
              <a:rPr lang="es-CL" b="1" dirty="0"/>
              <a:t>tratados por métodos convencionales. Este material, generalmente al tamaño "</a:t>
            </a:r>
            <a:r>
              <a:rPr lang="es-CL" b="1" dirty="0" err="1"/>
              <a:t>run</a:t>
            </a:r>
            <a:endParaRPr lang="es-CL" b="1" dirty="0"/>
          </a:p>
          <a:p>
            <a:r>
              <a:rPr lang="es-CL" b="1" dirty="0"/>
              <a:t>of mine" es depositado sobre superficies poco permeables y las soluciones</a:t>
            </a:r>
          </a:p>
          <a:p>
            <a:r>
              <a:rPr lang="es-CL" b="1" dirty="0" err="1"/>
              <a:t>percolan</a:t>
            </a:r>
            <a:r>
              <a:rPr lang="es-CL" b="1" dirty="0"/>
              <a:t> a través del lecho por gravedad. Normalmente, son de grandes</a:t>
            </a:r>
          </a:p>
          <a:p>
            <a:r>
              <a:rPr lang="es-CL" b="1" dirty="0"/>
              <a:t>dimensiones, se requiere de poca inversión y es económico de operar, pero la</a:t>
            </a:r>
          </a:p>
          <a:p>
            <a:r>
              <a:rPr lang="es-CL" b="1" dirty="0"/>
              <a:t>recuperación es baja (por ej. 40-60 % Cu) y necesita tiempos excesivos para</a:t>
            </a:r>
          </a:p>
          <a:p>
            <a:r>
              <a:rPr lang="es-CL" b="1" dirty="0"/>
              <a:t>extraer todo el metal. Las soluciones se alimentan generalmente por aspersión.</a:t>
            </a:r>
          </a:p>
        </p:txBody>
      </p:sp>
    </p:spTree>
    <p:extLst>
      <p:ext uri="{BB962C8B-B14F-4D97-AF65-F5344CB8AC3E}">
        <p14:creationId xmlns:p14="http://schemas.microsoft.com/office/powerpoint/2010/main" val="326506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/>
          </a:bodyPr>
          <a:lstStyle/>
          <a:p>
            <a:r>
              <a:rPr lang="es-CL" b="1" dirty="0" err="1"/>
              <a:t>Lixiviacion</a:t>
            </a:r>
            <a:r>
              <a:rPr lang="es-CL" b="1" dirty="0"/>
              <a:t> en botadero Minera el Abra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04867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60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>
            <a:normAutofit fontScale="77500" lnSpcReduction="20000"/>
          </a:bodyPr>
          <a:lstStyle/>
          <a:p>
            <a:r>
              <a:rPr lang="es-CL" sz="3600" b="1" dirty="0"/>
              <a:t>Lixiviación en batea (por percolación</a:t>
            </a:r>
            <a:r>
              <a:rPr lang="es-CL" b="1" dirty="0"/>
              <a:t>)</a:t>
            </a:r>
          </a:p>
          <a:p>
            <a:r>
              <a:rPr lang="es-CL" b="1" dirty="0"/>
              <a:t>Esta técnica consiste en contactar un lecho de mineral con una solución acuosa</a:t>
            </a:r>
          </a:p>
          <a:p>
            <a:r>
              <a:rPr lang="es-CL" b="1" dirty="0"/>
              <a:t>que </a:t>
            </a:r>
            <a:r>
              <a:rPr lang="es-CL" b="1" dirty="0" err="1"/>
              <a:t>percola</a:t>
            </a:r>
            <a:r>
              <a:rPr lang="es-CL" b="1" dirty="0"/>
              <a:t> e inunda la batea o estanque. Un esquema de equipo empleado en</a:t>
            </a:r>
          </a:p>
          <a:p>
            <a:r>
              <a:rPr lang="es-CL" b="1" dirty="0"/>
              <a:t>lixiviación en batea se presenta en Fig. 3.9.</a:t>
            </a:r>
          </a:p>
          <a:p>
            <a:r>
              <a:rPr lang="es-CL" b="1" dirty="0"/>
              <a:t>Los minerales a tratar por este método deben presentar contenidos metálicos altos</a:t>
            </a:r>
          </a:p>
          <a:p>
            <a:r>
              <a:rPr lang="es-CL" b="1" dirty="0"/>
              <a:t>o muy altos, debiendo ser posible lixiviar el mineral en un período razonable (3 a</a:t>
            </a:r>
          </a:p>
          <a:p>
            <a:r>
              <a:rPr lang="es-CL" b="1" dirty="0"/>
              <a:t>14 días) y en trozos de tamaño medio con tonelajes suficientes de mineral</a:t>
            </a:r>
          </a:p>
          <a:p>
            <a:r>
              <a:rPr lang="es-CL" b="1" dirty="0" err="1"/>
              <a:t>percolable</a:t>
            </a:r>
            <a:r>
              <a:rPr lang="es-CL" b="1" dirty="0"/>
              <a:t> en el yacimiento que permitan amortizar la mayor inversión inicial que</a:t>
            </a:r>
          </a:p>
          <a:p>
            <a:r>
              <a:rPr lang="es-CL" b="1" dirty="0"/>
              <a:t>requiere este tipo de proceso.</a:t>
            </a:r>
          </a:p>
          <a:p>
            <a:r>
              <a:rPr lang="es-CL" b="1" dirty="0"/>
              <a:t>Ya que esos minerales no existen más, es una tecnología antigua actualmente en</a:t>
            </a:r>
          </a:p>
          <a:p>
            <a:r>
              <a:rPr lang="es-CL" b="1" dirty="0"/>
              <a:t>desuso.</a:t>
            </a:r>
          </a:p>
        </p:txBody>
      </p:sp>
    </p:spTree>
    <p:extLst>
      <p:ext uri="{BB962C8B-B14F-4D97-AF65-F5344CB8AC3E}">
        <p14:creationId xmlns:p14="http://schemas.microsoft.com/office/powerpoint/2010/main" val="95706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62912" cy="864096"/>
          </a:xfrm>
        </p:spPr>
        <p:txBody>
          <a:bodyPr/>
          <a:lstStyle/>
          <a:p>
            <a:pPr algn="ctr"/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328592"/>
          </a:xfrm>
        </p:spPr>
        <p:txBody>
          <a:bodyPr/>
          <a:lstStyle/>
          <a:p>
            <a:r>
              <a:rPr lang="es-CL" dirty="0"/>
              <a:t>Vista </a:t>
            </a:r>
            <a:r>
              <a:rPr lang="es-CL" dirty="0" err="1"/>
              <a:t>aerea</a:t>
            </a:r>
            <a:r>
              <a:rPr lang="es-CL" dirty="0"/>
              <a:t> de las bateas de Chuquicamata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7606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385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150</TotalTime>
  <Words>2198</Words>
  <Application>Microsoft Office PowerPoint</Application>
  <PresentationFormat>Presentación en pantalla (4:3)</PresentationFormat>
  <Paragraphs>216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Brío</vt:lpstr>
      <vt:lpstr>HIDROMETALURGIA</vt:lpstr>
      <vt:lpstr>HIDROMETALURGIA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HIDROMETALURGIA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Aspecto Físico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  <vt:lpstr>LIXIVIACIÓN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LIXIVIACIÓN</dc:title>
  <dc:creator>Luffi</dc:creator>
  <cp:lastModifiedBy>Luffi</cp:lastModifiedBy>
  <cp:revision>13</cp:revision>
  <dcterms:created xsi:type="dcterms:W3CDTF">2014-10-15T00:27:00Z</dcterms:created>
  <dcterms:modified xsi:type="dcterms:W3CDTF">2014-10-15T18:34:25Z</dcterms:modified>
</cp:coreProperties>
</file>